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8" r:id="rId9"/>
    <p:sldId id="269" r:id="rId10"/>
    <p:sldId id="270" r:id="rId11"/>
    <p:sldId id="263" r:id="rId12"/>
    <p:sldId id="264" r:id="rId13"/>
    <p:sldId id="266" r:id="rId14"/>
    <p:sldId id="265"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6370B132-779D-469B-9D11-C1FBBE918F60}" type="datetimeFigureOut">
              <a:rPr lang="sl-SI" smtClean="0"/>
              <a:t>2. 12. 2025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BA334E7-73EB-405E-8307-0CACB8AF3BC9}"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666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370B132-779D-469B-9D11-C1FBBE918F60}" type="datetimeFigureOut">
              <a:rPr lang="sl-SI" smtClean="0"/>
              <a:t>2. 12. 2025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393876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370B132-779D-469B-9D11-C1FBBE918F60}" type="datetimeFigureOut">
              <a:rPr lang="sl-SI" smtClean="0"/>
              <a:t>2. 12. 2025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3005592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6370B132-779D-469B-9D11-C1FBBE918F60}" type="datetimeFigureOut">
              <a:rPr lang="sl-SI" smtClean="0"/>
              <a:t>2. 12. 2025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191869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6370B132-779D-469B-9D11-C1FBBE918F60}" type="datetimeFigureOut">
              <a:rPr lang="sl-SI" smtClean="0"/>
              <a:t>2. 12. 2025</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4BA334E7-73EB-405E-8307-0CACB8AF3BC9}" type="slidenum">
              <a:rPr lang="sl-SI" smtClean="0"/>
              <a:t>‹#›</a:t>
            </a:fld>
            <a:endParaRPr lang="sl-SI"/>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058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6370B132-779D-469B-9D11-C1FBBE918F60}" type="datetimeFigureOut">
              <a:rPr lang="sl-SI" smtClean="0"/>
              <a:t>2. 12. 2025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65616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097280" y="2582335"/>
            <a:ext cx="4937760" cy="32867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217920" y="2582334"/>
            <a:ext cx="4937760" cy="328676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6370B132-779D-469B-9D11-C1FBBE918F60}" type="datetimeFigureOut">
              <a:rPr lang="sl-SI" smtClean="0"/>
              <a:t>2. 12. 2025</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131325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6370B132-779D-469B-9D11-C1FBBE918F60}" type="datetimeFigureOut">
              <a:rPr lang="sl-SI" smtClean="0"/>
              <a:t>2. 12. 2025</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1147316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70B132-779D-469B-9D11-C1FBBE918F60}" type="datetimeFigureOut">
              <a:rPr lang="sl-SI" smtClean="0"/>
              <a:t>2. 12. 2025</a:t>
            </a:fld>
            <a:endParaRPr lang="sl-SI"/>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l-SI"/>
          </a:p>
        </p:txBody>
      </p:sp>
      <p:sp>
        <p:nvSpPr>
          <p:cNvPr id="9" name="Slide Number Placeholder 8"/>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46999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sl-SI"/>
              <a:t>Kliknite, če želite urediti slog naslova matrice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70B132-779D-469B-9D11-C1FBBE918F60}" type="datetimeFigureOut">
              <a:rPr lang="sl-SI" smtClean="0"/>
              <a:t>2. 12. 2025</a:t>
            </a:fld>
            <a:endParaRPr lang="sl-SI"/>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sl-SI"/>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BA334E7-73EB-405E-8307-0CACB8AF3BC9}" type="slidenum">
              <a:rPr lang="sl-SI" smtClean="0"/>
              <a:t>‹#›</a:t>
            </a:fld>
            <a:endParaRPr lang="sl-SI"/>
          </a:p>
        </p:txBody>
      </p:sp>
    </p:spTree>
    <p:extLst>
      <p:ext uri="{BB962C8B-B14F-4D97-AF65-F5344CB8AC3E}">
        <p14:creationId xmlns:p14="http://schemas.microsoft.com/office/powerpoint/2010/main" val="3976717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6370B132-779D-469B-9D11-C1FBBE918F60}" type="datetimeFigureOut">
              <a:rPr lang="sl-SI" smtClean="0"/>
              <a:t>2. 12. 2025</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4BA334E7-73EB-405E-8307-0CACB8AF3BC9}" type="slidenum">
              <a:rPr lang="sl-SI" smtClean="0"/>
              <a:t>‹#›</a:t>
            </a:fld>
            <a:endParaRPr lang="sl-SI"/>
          </a:p>
        </p:txBody>
      </p:sp>
    </p:spTree>
    <p:extLst>
      <p:ext uri="{BB962C8B-B14F-4D97-AF65-F5344CB8AC3E}">
        <p14:creationId xmlns:p14="http://schemas.microsoft.com/office/powerpoint/2010/main" val="150822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70B132-779D-469B-9D11-C1FBBE918F60}" type="datetimeFigureOut">
              <a:rPr lang="sl-SI" smtClean="0"/>
              <a:t>2. 12. 2025</a:t>
            </a:fld>
            <a:endParaRPr lang="sl-SI"/>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l-SI"/>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BA334E7-73EB-405E-8307-0CACB8AF3BC9}" type="slidenum">
              <a:rPr lang="sl-SI" smtClean="0"/>
              <a:t>‹#›</a:t>
            </a:fld>
            <a:endParaRPr lang="sl-SI"/>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80415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g"/><Relationship Id="rId13" Type="http://schemas.openxmlformats.org/officeDocument/2006/relationships/image" Target="../media/image27.jpg"/><Relationship Id="rId3" Type="http://schemas.openxmlformats.org/officeDocument/2006/relationships/image" Target="../media/image17.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20.jp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jpg"/><Relationship Id="rId10" Type="http://schemas.openxmlformats.org/officeDocument/2006/relationships/image" Target="../media/image24.jpg"/><Relationship Id="rId4" Type="http://schemas.openxmlformats.org/officeDocument/2006/relationships/image" Target="../media/image18.png"/><Relationship Id="rId9" Type="http://schemas.openxmlformats.org/officeDocument/2006/relationships/image" Target="../media/image23.jpg"/><Relationship Id="rId1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hyperlink" Target="https://www.redkebolezni.si/2017/12/3-december-je-mednarodni-dan-invalidov-ter-oseb-s-posebnimi-potrebami/" TargetMode="External"/><Relationship Id="rId2" Type="http://schemas.openxmlformats.org/officeDocument/2006/relationships/hyperlink" Target="https://www.stat.si/StatWeb/News/Index/4916" TargetMode="External"/><Relationship Id="rId1" Type="http://schemas.openxmlformats.org/officeDocument/2006/relationships/slideLayout" Target="../slideLayouts/slideLayout7.xml"/><Relationship Id="rId6" Type="http://schemas.openxmlformats.org/officeDocument/2006/relationships/hyperlink" Target="https://www.ilo.org/wcmsp5/groups/public/---dgreports/---dcomm/documents/publication/wcms_087707.pdf" TargetMode="External"/><Relationship Id="rId5" Type="http://schemas.openxmlformats.org/officeDocument/2006/relationships/hyperlink" Target="https://sl.wikipedia.org/wiki/Zaposlovanje_invalidov" TargetMode="External"/><Relationship Id="rId4" Type="http://schemas.openxmlformats.org/officeDocument/2006/relationships/hyperlink" Target="https://zavod-up.si/si/otroci-s-pp-prepoved-diskriminacij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78480D6E-8B8B-32C3-FEA8-606FC0425237}"/>
              </a:ext>
            </a:extLst>
          </p:cNvPr>
          <p:cNvSpPr txBox="1"/>
          <p:nvPr/>
        </p:nvSpPr>
        <p:spPr>
          <a:xfrm>
            <a:off x="1231641" y="625151"/>
            <a:ext cx="6568751" cy="3785652"/>
          </a:xfrm>
          <a:prstGeom prst="rect">
            <a:avLst/>
          </a:prstGeom>
          <a:noFill/>
        </p:spPr>
        <p:txBody>
          <a:bodyPr wrap="square" rtlCol="0">
            <a:spAutoFit/>
          </a:bodyPr>
          <a:lstStyle/>
          <a:p>
            <a:r>
              <a:rPr lang="sl-SI" sz="6000" dirty="0">
                <a:latin typeface="Aptos" panose="020B0004020202020204" pitchFamily="34" charset="0"/>
              </a:rPr>
              <a:t>SVETOVNI DAN OSEB S POSEBNIMI POTREBAMI</a:t>
            </a:r>
          </a:p>
        </p:txBody>
      </p:sp>
      <p:sp>
        <p:nvSpPr>
          <p:cNvPr id="2" name="PoljeZBesedilom 1">
            <a:extLst>
              <a:ext uri="{FF2B5EF4-FFF2-40B4-BE49-F238E27FC236}">
                <a16:creationId xmlns:a16="http://schemas.microsoft.com/office/drawing/2014/main" id="{4000DAA8-924A-F8D9-351B-727896DA3C81}"/>
              </a:ext>
            </a:extLst>
          </p:cNvPr>
          <p:cNvSpPr txBox="1"/>
          <p:nvPr/>
        </p:nvSpPr>
        <p:spPr>
          <a:xfrm>
            <a:off x="1231641" y="4693298"/>
            <a:ext cx="10254343" cy="1200329"/>
          </a:xfrm>
          <a:prstGeom prst="rect">
            <a:avLst/>
          </a:prstGeom>
          <a:noFill/>
        </p:spPr>
        <p:txBody>
          <a:bodyPr wrap="square" rtlCol="0">
            <a:spAutoFit/>
          </a:bodyPr>
          <a:lstStyle/>
          <a:p>
            <a:pPr algn="ctr"/>
            <a:r>
              <a:rPr lang="sl-SI" sz="7200" dirty="0">
                <a:latin typeface="Aptos" panose="020B0004020202020204" pitchFamily="34" charset="0"/>
              </a:rPr>
              <a:t>3. 12. </a:t>
            </a:r>
            <a:r>
              <a:rPr lang="sl-SI" sz="5400" dirty="0">
                <a:latin typeface="Aptos" panose="020B0004020202020204" pitchFamily="34" charset="0"/>
              </a:rPr>
              <a:t>2025 </a:t>
            </a:r>
          </a:p>
        </p:txBody>
      </p:sp>
      <p:pic>
        <p:nvPicPr>
          <p:cNvPr id="3" name="Picture 2" descr="International Persons With Disabilities Day 2024 - Adena Arabela">
            <a:extLst>
              <a:ext uri="{FF2B5EF4-FFF2-40B4-BE49-F238E27FC236}">
                <a16:creationId xmlns:a16="http://schemas.microsoft.com/office/drawing/2014/main" id="{90AF43A5-30A5-7FA2-2B83-09C87B6DBF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796" y="1488264"/>
            <a:ext cx="6214188" cy="2774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819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a 6">
            <a:extLst>
              <a:ext uri="{FF2B5EF4-FFF2-40B4-BE49-F238E27FC236}">
                <a16:creationId xmlns:a16="http://schemas.microsoft.com/office/drawing/2014/main" id="{122F137A-6961-1188-5682-AEA2B2773B56}"/>
              </a:ext>
            </a:extLst>
          </p:cNvPr>
          <p:cNvGraphicFramePr>
            <a:graphicFrameLocks noGrp="1"/>
          </p:cNvGraphicFramePr>
          <p:nvPr>
            <p:extLst>
              <p:ext uri="{D42A27DB-BD31-4B8C-83A1-F6EECF244321}">
                <p14:modId xmlns:p14="http://schemas.microsoft.com/office/powerpoint/2010/main" val="385164725"/>
              </p:ext>
            </p:extLst>
          </p:nvPr>
        </p:nvGraphicFramePr>
        <p:xfrm>
          <a:off x="392685" y="162640"/>
          <a:ext cx="6698580" cy="1948942"/>
        </p:xfrm>
        <a:graphic>
          <a:graphicData uri="http://schemas.openxmlformats.org/drawingml/2006/table">
            <a:tbl>
              <a:tblPr firstRow="1" firstCol="1" bandRow="1">
                <a:tableStyleId>{5C22544A-7EE6-4342-B048-85BDC9FD1C3A}</a:tableStyleId>
              </a:tblPr>
              <a:tblGrid>
                <a:gridCol w="6698580">
                  <a:extLst>
                    <a:ext uri="{9D8B030D-6E8A-4147-A177-3AD203B41FA5}">
                      <a16:colId xmlns:a16="http://schemas.microsoft.com/office/drawing/2014/main" val="3068221842"/>
                    </a:ext>
                  </a:extLst>
                </a:gridCol>
              </a:tblGrid>
              <a:tr h="1815450">
                <a:tc>
                  <a:txBody>
                    <a:bodyPr/>
                    <a:lstStyle/>
                    <a:p>
                      <a:pPr>
                        <a:lnSpc>
                          <a:spcPct val="104000"/>
                        </a:lnSpc>
                        <a:spcAft>
                          <a:spcPts val="800"/>
                        </a:spcAft>
                      </a:pPr>
                      <a:r>
                        <a:rPr lang="sl-SI" sz="2800" kern="100" dirty="0">
                          <a:solidFill>
                            <a:schemeClr val="tx1"/>
                          </a:solidFill>
                          <a:effectLst/>
                          <a:latin typeface="Aptos" panose="020B0004020202020204" pitchFamily="34" charset="0"/>
                        </a:rPr>
                        <a:t>vizualno-znakovni jezikovni sistem z določeno postavitvijo, lego, </a:t>
                      </a:r>
                    </a:p>
                    <a:p>
                      <a:pPr>
                        <a:lnSpc>
                          <a:spcPct val="107000"/>
                        </a:lnSpc>
                        <a:spcAft>
                          <a:spcPts val="800"/>
                        </a:spcAft>
                      </a:pPr>
                      <a:r>
                        <a:rPr lang="sl-SI" sz="2800" kern="100" dirty="0">
                          <a:solidFill>
                            <a:schemeClr val="tx1"/>
                          </a:solidFill>
                          <a:effectLst/>
                          <a:latin typeface="Aptos" panose="020B0004020202020204" pitchFamily="34" charset="0"/>
                        </a:rPr>
                        <a:t>usmerjenostjo in gibom rok in prstov ter mimiko obraza.</a:t>
                      </a:r>
                      <a:endParaRPr lang="sl-SI" sz="280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R="70485" marT="62230" marB="0"/>
                </a:tc>
                <a:extLst>
                  <a:ext uri="{0D108BD9-81ED-4DB2-BD59-A6C34878D82A}">
                    <a16:rowId xmlns:a16="http://schemas.microsoft.com/office/drawing/2014/main" val="1556104419"/>
                  </a:ext>
                </a:extLst>
              </a:tr>
            </a:tbl>
          </a:graphicData>
        </a:graphic>
      </p:graphicFrame>
      <p:grpSp>
        <p:nvGrpSpPr>
          <p:cNvPr id="2" name="Group 4205">
            <a:extLst>
              <a:ext uri="{FF2B5EF4-FFF2-40B4-BE49-F238E27FC236}">
                <a16:creationId xmlns:a16="http://schemas.microsoft.com/office/drawing/2014/main" id="{9837B3FB-7C3A-92BF-A7D4-7385D149B391}"/>
              </a:ext>
            </a:extLst>
          </p:cNvPr>
          <p:cNvGrpSpPr/>
          <p:nvPr/>
        </p:nvGrpSpPr>
        <p:grpSpPr>
          <a:xfrm>
            <a:off x="7968342" y="4231433"/>
            <a:ext cx="3788230" cy="1777482"/>
            <a:chOff x="0" y="0"/>
            <a:chExt cx="6353556" cy="3756660"/>
          </a:xfrm>
        </p:grpSpPr>
        <p:pic>
          <p:nvPicPr>
            <p:cNvPr id="3" name="Picture 340">
              <a:extLst>
                <a:ext uri="{FF2B5EF4-FFF2-40B4-BE49-F238E27FC236}">
                  <a16:creationId xmlns:a16="http://schemas.microsoft.com/office/drawing/2014/main" id="{973813FE-2E3F-5EBE-32F5-E7F5312A45B6}"/>
                </a:ext>
              </a:extLst>
            </p:cNvPr>
            <p:cNvPicPr/>
            <p:nvPr/>
          </p:nvPicPr>
          <p:blipFill>
            <a:blip r:embed="rId2"/>
            <a:stretch>
              <a:fillRect/>
            </a:stretch>
          </p:blipFill>
          <p:spPr>
            <a:xfrm>
              <a:off x="4553712" y="156972"/>
              <a:ext cx="1799844" cy="3599688"/>
            </a:xfrm>
            <a:prstGeom prst="rect">
              <a:avLst/>
            </a:prstGeom>
          </p:spPr>
        </p:pic>
        <p:pic>
          <p:nvPicPr>
            <p:cNvPr id="4" name="Picture 342">
              <a:extLst>
                <a:ext uri="{FF2B5EF4-FFF2-40B4-BE49-F238E27FC236}">
                  <a16:creationId xmlns:a16="http://schemas.microsoft.com/office/drawing/2014/main" id="{697E9570-EED5-A0FA-3B6B-B84A831EC004}"/>
                </a:ext>
              </a:extLst>
            </p:cNvPr>
            <p:cNvPicPr/>
            <p:nvPr/>
          </p:nvPicPr>
          <p:blipFill>
            <a:blip r:embed="rId3"/>
            <a:stretch>
              <a:fillRect/>
            </a:stretch>
          </p:blipFill>
          <p:spPr>
            <a:xfrm>
              <a:off x="0" y="313944"/>
              <a:ext cx="1819656" cy="3285745"/>
            </a:xfrm>
            <a:prstGeom prst="rect">
              <a:avLst/>
            </a:prstGeom>
          </p:spPr>
        </p:pic>
        <p:pic>
          <p:nvPicPr>
            <p:cNvPr id="5" name="Picture 344">
              <a:extLst>
                <a:ext uri="{FF2B5EF4-FFF2-40B4-BE49-F238E27FC236}">
                  <a16:creationId xmlns:a16="http://schemas.microsoft.com/office/drawing/2014/main" id="{34FA71C2-6ECD-5696-1096-7B906B20F056}"/>
                </a:ext>
              </a:extLst>
            </p:cNvPr>
            <p:cNvPicPr/>
            <p:nvPr/>
          </p:nvPicPr>
          <p:blipFill>
            <a:blip r:embed="rId4"/>
            <a:stretch>
              <a:fillRect/>
            </a:stretch>
          </p:blipFill>
          <p:spPr>
            <a:xfrm>
              <a:off x="2340864" y="0"/>
              <a:ext cx="1799844" cy="3599688"/>
            </a:xfrm>
            <a:prstGeom prst="rect">
              <a:avLst/>
            </a:prstGeom>
          </p:spPr>
        </p:pic>
      </p:grpSp>
      <p:pic>
        <p:nvPicPr>
          <p:cNvPr id="6" name="Picture 349">
            <a:extLst>
              <a:ext uri="{FF2B5EF4-FFF2-40B4-BE49-F238E27FC236}">
                <a16:creationId xmlns:a16="http://schemas.microsoft.com/office/drawing/2014/main" id="{4FC48BC4-E63F-D740-5D6B-29AE9854C292}"/>
              </a:ext>
            </a:extLst>
          </p:cNvPr>
          <p:cNvPicPr/>
          <p:nvPr/>
        </p:nvPicPr>
        <p:blipFill>
          <a:blip r:embed="rId5"/>
          <a:stretch>
            <a:fillRect/>
          </a:stretch>
        </p:blipFill>
        <p:spPr>
          <a:xfrm>
            <a:off x="8436036" y="373223"/>
            <a:ext cx="3177465" cy="3612993"/>
          </a:xfrm>
          <a:prstGeom prst="rect">
            <a:avLst/>
          </a:prstGeom>
        </p:spPr>
      </p:pic>
      <p:graphicFrame>
        <p:nvGraphicFramePr>
          <p:cNvPr id="8" name="Tabela 7">
            <a:extLst>
              <a:ext uri="{FF2B5EF4-FFF2-40B4-BE49-F238E27FC236}">
                <a16:creationId xmlns:a16="http://schemas.microsoft.com/office/drawing/2014/main" id="{E6E04B04-706C-A3F6-2FB7-4DA67DFA6957}"/>
              </a:ext>
            </a:extLst>
          </p:cNvPr>
          <p:cNvGraphicFramePr>
            <a:graphicFrameLocks noGrp="1"/>
          </p:cNvGraphicFramePr>
          <p:nvPr>
            <p:extLst>
              <p:ext uri="{D42A27DB-BD31-4B8C-83A1-F6EECF244321}">
                <p14:modId xmlns:p14="http://schemas.microsoft.com/office/powerpoint/2010/main" val="2762755952"/>
              </p:ext>
            </p:extLst>
          </p:nvPr>
        </p:nvGraphicFramePr>
        <p:xfrm>
          <a:off x="361220" y="2481943"/>
          <a:ext cx="7205908" cy="3723296"/>
        </p:xfrm>
        <a:graphic>
          <a:graphicData uri="http://schemas.openxmlformats.org/drawingml/2006/table">
            <a:tbl>
              <a:tblPr firstRow="1" firstCol="1" bandRow="1">
                <a:tableStyleId>{5C22544A-7EE6-4342-B048-85BDC9FD1C3A}</a:tableStyleId>
              </a:tblPr>
              <a:tblGrid>
                <a:gridCol w="7205908">
                  <a:extLst>
                    <a:ext uri="{9D8B030D-6E8A-4147-A177-3AD203B41FA5}">
                      <a16:colId xmlns:a16="http://schemas.microsoft.com/office/drawing/2014/main" val="401807084"/>
                    </a:ext>
                  </a:extLst>
                </a:gridCol>
              </a:tblGrid>
              <a:tr h="3723296">
                <a:tc>
                  <a:txBody>
                    <a:bodyPr/>
                    <a:lstStyle/>
                    <a:p>
                      <a:pPr>
                        <a:lnSpc>
                          <a:spcPct val="104000"/>
                        </a:lnSpc>
                        <a:spcAft>
                          <a:spcPts val="40"/>
                        </a:spcAft>
                      </a:pPr>
                      <a:r>
                        <a:rPr lang="sl-SI" sz="2800" kern="100" dirty="0">
                          <a:solidFill>
                            <a:schemeClr val="tx1"/>
                          </a:solidFill>
                          <a:effectLst/>
                          <a:latin typeface="Aptos" panose="020B0004020202020204" pitchFamily="34" charset="0"/>
                        </a:rPr>
                        <a:t>Namesto glasu in izgovorjenih besed uporablja znakovni jezik:</a:t>
                      </a:r>
                    </a:p>
                    <a:p>
                      <a:pPr marL="342900" lvl="0" indent="-342900" fontAlgn="base">
                        <a:lnSpc>
                          <a:spcPct val="107000"/>
                        </a:lnSpc>
                        <a:spcAft>
                          <a:spcPts val="30"/>
                        </a:spcAft>
                        <a:buClr>
                          <a:srgbClr val="000000"/>
                        </a:buClr>
                        <a:buSzPts val="1800"/>
                        <a:buFont typeface="Arial" panose="020B0604020202020204" pitchFamily="34" charset="0"/>
                        <a:buChar char="•"/>
                      </a:pPr>
                      <a:r>
                        <a:rPr lang="sl-SI" sz="2800" u="none" strike="noStrike" kern="100" dirty="0">
                          <a:solidFill>
                            <a:schemeClr val="tx1"/>
                          </a:solidFill>
                          <a:effectLst/>
                          <a:uFill>
                            <a:solidFill>
                              <a:srgbClr val="000000"/>
                            </a:solidFill>
                          </a:uFill>
                          <a:latin typeface="Aptos" panose="020B0004020202020204" pitchFamily="34" charset="0"/>
                        </a:rPr>
                        <a:t>roke, telo, obraz, usta in glavo.</a:t>
                      </a:r>
                    </a:p>
                    <a:p>
                      <a:pPr>
                        <a:lnSpc>
                          <a:spcPct val="107000"/>
                        </a:lnSpc>
                        <a:spcAft>
                          <a:spcPts val="800"/>
                        </a:spcAft>
                      </a:pPr>
                      <a:r>
                        <a:rPr lang="sl-SI" sz="2800" kern="100" dirty="0">
                          <a:solidFill>
                            <a:schemeClr val="tx1"/>
                          </a:solidFill>
                          <a:effectLst/>
                          <a:latin typeface="Aptos" panose="020B0004020202020204" pitchFamily="34" charset="0"/>
                        </a:rPr>
                        <a:t>Namesto sluha, s katerim sprejemamo besede, gluhi uporabljajo vid, s katerim sprejemajo kretnje.</a:t>
                      </a:r>
                      <a:endParaRPr lang="sl-SI" sz="2800" kern="100" dirty="0">
                        <a:solidFill>
                          <a:schemeClr val="tx1"/>
                        </a:solidFill>
                        <a:effectLst/>
                        <a:latin typeface="Aptos" panose="020B0004020202020204" pitchFamily="34" charset="0"/>
                        <a:ea typeface="Calibri" panose="020F0502020204030204" pitchFamily="34" charset="0"/>
                        <a:cs typeface="Times New Roman" panose="02020603050405020304" pitchFamily="18" charset="0"/>
                      </a:endParaRPr>
                    </a:p>
                  </a:txBody>
                  <a:tcPr marR="73025" marT="62230" marB="0"/>
                </a:tc>
                <a:extLst>
                  <a:ext uri="{0D108BD9-81ED-4DB2-BD59-A6C34878D82A}">
                    <a16:rowId xmlns:a16="http://schemas.microsoft.com/office/drawing/2014/main" val="2619576963"/>
                  </a:ext>
                </a:extLst>
              </a:tr>
            </a:tbl>
          </a:graphicData>
        </a:graphic>
      </p:graphicFrame>
    </p:spTree>
    <p:extLst>
      <p:ext uri="{BB962C8B-B14F-4D97-AF65-F5344CB8AC3E}">
        <p14:creationId xmlns:p14="http://schemas.microsoft.com/office/powerpoint/2010/main" val="1791131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oljeZBesedilom 10">
            <a:extLst>
              <a:ext uri="{FF2B5EF4-FFF2-40B4-BE49-F238E27FC236}">
                <a16:creationId xmlns:a16="http://schemas.microsoft.com/office/drawing/2014/main" id="{B8F4AD22-59E1-A05C-CF52-3CB603F2ECAA}"/>
              </a:ext>
            </a:extLst>
          </p:cNvPr>
          <p:cNvSpPr txBox="1"/>
          <p:nvPr/>
        </p:nvSpPr>
        <p:spPr>
          <a:xfrm>
            <a:off x="764498" y="419725"/>
            <a:ext cx="11427502" cy="1754326"/>
          </a:xfrm>
          <a:prstGeom prst="rect">
            <a:avLst/>
          </a:prstGeom>
          <a:noFill/>
        </p:spPr>
        <p:txBody>
          <a:bodyPr wrap="square" rtlCol="0">
            <a:spAutoFit/>
          </a:bodyPr>
          <a:lstStyle/>
          <a:p>
            <a:pPr algn="ctr"/>
            <a:r>
              <a:rPr lang="sl-SI" sz="5400" dirty="0">
                <a:latin typeface="Aptos" panose="020B0004020202020204" pitchFamily="34" charset="0"/>
              </a:rPr>
              <a:t>OSEBE S POSEBNIMI POTREBAMI NA TRGU DELA </a:t>
            </a:r>
          </a:p>
        </p:txBody>
      </p:sp>
      <p:sp>
        <p:nvSpPr>
          <p:cNvPr id="13" name="PoljeZBesedilom 12">
            <a:extLst>
              <a:ext uri="{FF2B5EF4-FFF2-40B4-BE49-F238E27FC236}">
                <a16:creationId xmlns:a16="http://schemas.microsoft.com/office/drawing/2014/main" id="{7330A08E-EB7E-FF8B-DA36-56C01761055F}"/>
              </a:ext>
            </a:extLst>
          </p:cNvPr>
          <p:cNvSpPr txBox="1"/>
          <p:nvPr/>
        </p:nvSpPr>
        <p:spPr>
          <a:xfrm>
            <a:off x="303550" y="2699185"/>
            <a:ext cx="11598640" cy="2941383"/>
          </a:xfrm>
          <a:prstGeom prst="rect">
            <a:avLst/>
          </a:prstGeom>
          <a:noFill/>
        </p:spPr>
        <p:txBody>
          <a:bodyPr wrap="square">
            <a:spAutoFit/>
          </a:bodyPr>
          <a:lstStyle/>
          <a:p>
            <a:pPr marL="784225" indent="-457200">
              <a:lnSpc>
                <a:spcPct val="107000"/>
              </a:lnSpc>
              <a:spcAft>
                <a:spcPts val="800"/>
              </a:spcAft>
              <a:buFont typeface="Arial" panose="020B0604020202020204" pitchFamily="34" charset="0"/>
              <a:buChar char="•"/>
            </a:pPr>
            <a:r>
              <a:rPr lang="sl-SI" sz="2800" kern="100" dirty="0">
                <a:solidFill>
                  <a:srgbClr val="000000"/>
                </a:solidFill>
                <a:effectLst/>
                <a:latin typeface="Aptos" panose="020B0004020202020204" pitchFamily="34" charset="0"/>
                <a:ea typeface="Arial" panose="020B0604020202020204" pitchFamily="34" charset="0"/>
              </a:rPr>
              <a:t>So težje zaposljiva družbena skupina na trgu dela. Zato so pri zaposlovanju pogosto v neenakopravnem položaju z zdravimi delavci in celo zapostavljeni.</a:t>
            </a:r>
            <a:endParaRPr lang="sl-SI" sz="2800" kern="100" dirty="0">
              <a:solidFill>
                <a:srgbClr val="000000"/>
              </a:solidFill>
              <a:latin typeface="Aptos" panose="020B0004020202020204" pitchFamily="34" charset="0"/>
              <a:ea typeface="Arial" panose="020B0604020202020204" pitchFamily="34" charset="0"/>
            </a:endParaRPr>
          </a:p>
          <a:p>
            <a:pPr marL="784225" indent="-457200">
              <a:lnSpc>
                <a:spcPct val="107000"/>
              </a:lnSpc>
              <a:spcAft>
                <a:spcPts val="800"/>
              </a:spcAft>
              <a:buFont typeface="Arial" panose="020B0604020202020204" pitchFamily="34" charset="0"/>
              <a:buChar char="•"/>
            </a:pPr>
            <a:r>
              <a:rPr lang="sl-SI" sz="2800" dirty="0">
                <a:solidFill>
                  <a:srgbClr val="000000"/>
                </a:solidFill>
                <a:effectLst/>
                <a:latin typeface="Aptos" panose="020B0004020202020204" pitchFamily="34" charset="0"/>
                <a:ea typeface="Arial" panose="020B0604020202020204" pitchFamily="34" charset="0"/>
              </a:rPr>
              <a:t>Stopnje brezposelnosti se razlikujejo med različnimi tipi posebnih potreb. Najvišjo </a:t>
            </a:r>
            <a:r>
              <a:rPr lang="sl-SI" sz="2800" b="1" dirty="0">
                <a:solidFill>
                  <a:srgbClr val="000000"/>
                </a:solidFill>
                <a:effectLst/>
                <a:latin typeface="Aptos" panose="020B0004020202020204" pitchFamily="34" charset="0"/>
                <a:ea typeface="Arial" panose="020B0604020202020204" pitchFamily="34" charset="0"/>
              </a:rPr>
              <a:t>stopnjo brezposelnosti imajo tisti, ki trpijo za duševnimi boleznimi.</a:t>
            </a:r>
            <a:endParaRPr lang="sl-SI" sz="2800" b="1" kern="100" dirty="0">
              <a:solidFill>
                <a:srgbClr val="000000"/>
              </a:solidFill>
              <a:effectLst/>
              <a:latin typeface="Aptos" panose="020B0004020202020204" pitchFamily="34" charset="0"/>
              <a:ea typeface="Calibri" panose="020F0502020204030204" pitchFamily="34" charset="0"/>
            </a:endParaRPr>
          </a:p>
        </p:txBody>
      </p:sp>
    </p:spTree>
    <p:extLst>
      <p:ext uri="{BB962C8B-B14F-4D97-AF65-F5344CB8AC3E}">
        <p14:creationId xmlns:p14="http://schemas.microsoft.com/office/powerpoint/2010/main" val="296325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a:extLst>
              <a:ext uri="{FF2B5EF4-FFF2-40B4-BE49-F238E27FC236}">
                <a16:creationId xmlns:a16="http://schemas.microsoft.com/office/drawing/2014/main" id="{E8A54A83-CA29-5D5D-D598-1290D0BAC690}"/>
              </a:ext>
            </a:extLst>
          </p:cNvPr>
          <p:cNvSpPr txBox="1"/>
          <p:nvPr/>
        </p:nvSpPr>
        <p:spPr>
          <a:xfrm>
            <a:off x="779489" y="434715"/>
            <a:ext cx="10972800" cy="923330"/>
          </a:xfrm>
          <a:prstGeom prst="rect">
            <a:avLst/>
          </a:prstGeom>
          <a:noFill/>
        </p:spPr>
        <p:txBody>
          <a:bodyPr wrap="square" rtlCol="0">
            <a:spAutoFit/>
          </a:bodyPr>
          <a:lstStyle/>
          <a:p>
            <a:pPr algn="ctr"/>
            <a:r>
              <a:rPr lang="sl-SI" sz="5400" dirty="0">
                <a:latin typeface="Aptos" panose="020B0004020202020204" pitchFamily="34" charset="0"/>
              </a:rPr>
              <a:t>INVALIDSKA PODJETJA</a:t>
            </a:r>
          </a:p>
        </p:txBody>
      </p:sp>
      <p:sp>
        <p:nvSpPr>
          <p:cNvPr id="11" name="PoljeZBesedilom 10">
            <a:extLst>
              <a:ext uri="{FF2B5EF4-FFF2-40B4-BE49-F238E27FC236}">
                <a16:creationId xmlns:a16="http://schemas.microsoft.com/office/drawing/2014/main" id="{2835916F-7D94-CD39-2B84-DCBC4E61C0C5}"/>
              </a:ext>
            </a:extLst>
          </p:cNvPr>
          <p:cNvSpPr txBox="1"/>
          <p:nvPr/>
        </p:nvSpPr>
        <p:spPr>
          <a:xfrm>
            <a:off x="896286" y="1831512"/>
            <a:ext cx="10399428" cy="2677656"/>
          </a:xfrm>
          <a:prstGeom prst="rect">
            <a:avLst/>
          </a:prstGeom>
          <a:noFill/>
        </p:spPr>
        <p:txBody>
          <a:bodyPr wrap="square">
            <a:spAutoFit/>
          </a:bodyPr>
          <a:lstStyle/>
          <a:p>
            <a:pPr marL="457200" indent="-457200">
              <a:buFont typeface="Arial" panose="020B0604020202020204" pitchFamily="34" charset="0"/>
              <a:buChar char="•"/>
            </a:pPr>
            <a:r>
              <a:rPr lang="sl-SI" sz="2800" dirty="0">
                <a:solidFill>
                  <a:srgbClr val="000000"/>
                </a:solidFill>
                <a:effectLst/>
                <a:latin typeface="Aptos" panose="020B0004020202020204" pitchFamily="34" charset="0"/>
                <a:ea typeface="Arial" panose="020B0604020202020204" pitchFamily="34" charset="0"/>
              </a:rPr>
              <a:t>Invalidska podjetja so podjetja, v katerih se usposabljajo in zaposlujejo invalidi, ki se zaradi svoje invalidnosti ne morejo zaposliti oziroma zadržati zaposlitve v običajnem delovnem okolju, kjer jim ne morejo zagotoviti ustreznih delovnih mest.</a:t>
            </a:r>
          </a:p>
          <a:p>
            <a:endParaRPr lang="sl-SI" sz="2800" dirty="0">
              <a:solidFill>
                <a:srgbClr val="000000"/>
              </a:solidFill>
              <a:effectLst/>
              <a:latin typeface="Aptos" panose="020B0004020202020204" pitchFamily="34" charset="0"/>
              <a:ea typeface="Arial" panose="020B0604020202020204" pitchFamily="34" charset="0"/>
            </a:endParaRPr>
          </a:p>
          <a:p>
            <a:pPr marL="457200" indent="-457200">
              <a:buFont typeface="Arial" panose="020B0604020202020204" pitchFamily="34" charset="0"/>
              <a:buChar char="•"/>
            </a:pPr>
            <a:r>
              <a:rPr lang="sl-SI" sz="2800" dirty="0">
                <a:solidFill>
                  <a:srgbClr val="000000"/>
                </a:solidFill>
                <a:latin typeface="Aptos" panose="020B0004020202020204" pitchFamily="34" charset="0"/>
              </a:rPr>
              <a:t>V Sloveniji je približno 151 invalidskih podjetji </a:t>
            </a:r>
            <a:endParaRPr lang="sl-SI" sz="2800" dirty="0">
              <a:latin typeface="Aptos" panose="020B0004020202020204" pitchFamily="34" charset="0"/>
            </a:endParaRPr>
          </a:p>
        </p:txBody>
      </p:sp>
    </p:spTree>
    <p:extLst>
      <p:ext uri="{BB962C8B-B14F-4D97-AF65-F5344CB8AC3E}">
        <p14:creationId xmlns:p14="http://schemas.microsoft.com/office/powerpoint/2010/main" val="145732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AB4887C6-19DC-FA9A-5D5B-6A36C2C51321}"/>
              </a:ext>
            </a:extLst>
          </p:cNvPr>
          <p:cNvSpPr txBox="1"/>
          <p:nvPr/>
        </p:nvSpPr>
        <p:spPr>
          <a:xfrm>
            <a:off x="779489" y="764498"/>
            <a:ext cx="10298242" cy="4247317"/>
          </a:xfrm>
          <a:prstGeom prst="rect">
            <a:avLst/>
          </a:prstGeom>
          <a:noFill/>
        </p:spPr>
        <p:txBody>
          <a:bodyPr wrap="square" rtlCol="0">
            <a:spAutoFit/>
          </a:bodyPr>
          <a:lstStyle/>
          <a:p>
            <a:r>
              <a:rPr lang="sl-SI" sz="5400" dirty="0">
                <a:latin typeface="Aptos" panose="020B0004020202020204" pitchFamily="34" charset="0"/>
              </a:rPr>
              <a:t>INVALIDSKA PODJETJA TER DRUŠTVA, KI SE UKVARJAJO Z OSEBAMI S POSEBNIMI POTREBAMI TER Z NJIHOVIM VKLJUČEVANJEM V DRUŽBO</a:t>
            </a:r>
          </a:p>
        </p:txBody>
      </p:sp>
      <p:sp>
        <p:nvSpPr>
          <p:cNvPr id="3" name="Puščica: dol 2">
            <a:extLst>
              <a:ext uri="{FF2B5EF4-FFF2-40B4-BE49-F238E27FC236}">
                <a16:creationId xmlns:a16="http://schemas.microsoft.com/office/drawing/2014/main" id="{CB1A5395-7ED4-BF1F-1BED-E65DBFC6023C}"/>
              </a:ext>
            </a:extLst>
          </p:cNvPr>
          <p:cNvSpPr/>
          <p:nvPr/>
        </p:nvSpPr>
        <p:spPr>
          <a:xfrm>
            <a:off x="10358203" y="2668249"/>
            <a:ext cx="1439056" cy="2728210"/>
          </a:xfrm>
          <a:custGeom>
            <a:avLst/>
            <a:gdLst>
              <a:gd name="connsiteX0" fmla="*/ 0 w 1439056"/>
              <a:gd name="connsiteY0" fmla="*/ 2008682 h 2728210"/>
              <a:gd name="connsiteX1" fmla="*/ 359764 w 1439056"/>
              <a:gd name="connsiteY1" fmla="*/ 2008682 h 2728210"/>
              <a:gd name="connsiteX2" fmla="*/ 359764 w 1439056"/>
              <a:gd name="connsiteY2" fmla="*/ 0 h 2728210"/>
              <a:gd name="connsiteX3" fmla="*/ 1079292 w 1439056"/>
              <a:gd name="connsiteY3" fmla="*/ 0 h 2728210"/>
              <a:gd name="connsiteX4" fmla="*/ 1079292 w 1439056"/>
              <a:gd name="connsiteY4" fmla="*/ 2008682 h 2728210"/>
              <a:gd name="connsiteX5" fmla="*/ 1439056 w 1439056"/>
              <a:gd name="connsiteY5" fmla="*/ 2008682 h 2728210"/>
              <a:gd name="connsiteX6" fmla="*/ 719528 w 1439056"/>
              <a:gd name="connsiteY6" fmla="*/ 2728210 h 2728210"/>
              <a:gd name="connsiteX7" fmla="*/ 0 w 1439056"/>
              <a:gd name="connsiteY7" fmla="*/ 2008682 h 272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9056" h="2728210" fill="none" extrusionOk="0">
                <a:moveTo>
                  <a:pt x="0" y="2008682"/>
                </a:moveTo>
                <a:cubicBezTo>
                  <a:pt x="98551" y="2017744"/>
                  <a:pt x="222268" y="1993558"/>
                  <a:pt x="359764" y="2008682"/>
                </a:cubicBezTo>
                <a:cubicBezTo>
                  <a:pt x="497235" y="1330075"/>
                  <a:pt x="235424" y="434635"/>
                  <a:pt x="359764" y="0"/>
                </a:cubicBezTo>
                <a:cubicBezTo>
                  <a:pt x="534774" y="58810"/>
                  <a:pt x="750151" y="-24530"/>
                  <a:pt x="1079292" y="0"/>
                </a:cubicBezTo>
                <a:cubicBezTo>
                  <a:pt x="956778" y="942750"/>
                  <a:pt x="1225669" y="1248159"/>
                  <a:pt x="1079292" y="2008682"/>
                </a:cubicBezTo>
                <a:cubicBezTo>
                  <a:pt x="1200905" y="2024797"/>
                  <a:pt x="1338424" y="2035100"/>
                  <a:pt x="1439056" y="2008682"/>
                </a:cubicBezTo>
                <a:cubicBezTo>
                  <a:pt x="1117394" y="2235263"/>
                  <a:pt x="1124334" y="2440339"/>
                  <a:pt x="719528" y="2728210"/>
                </a:cubicBezTo>
                <a:cubicBezTo>
                  <a:pt x="487950" y="2596541"/>
                  <a:pt x="267047" y="2158119"/>
                  <a:pt x="0" y="2008682"/>
                </a:cubicBezTo>
                <a:close/>
              </a:path>
              <a:path w="1439056" h="2728210" stroke="0" extrusionOk="0">
                <a:moveTo>
                  <a:pt x="0" y="2008682"/>
                </a:moveTo>
                <a:cubicBezTo>
                  <a:pt x="71039" y="2014051"/>
                  <a:pt x="200012" y="1993596"/>
                  <a:pt x="359764" y="2008682"/>
                </a:cubicBezTo>
                <a:cubicBezTo>
                  <a:pt x="507700" y="1116283"/>
                  <a:pt x="208256" y="796422"/>
                  <a:pt x="359764" y="0"/>
                </a:cubicBezTo>
                <a:cubicBezTo>
                  <a:pt x="607685" y="44837"/>
                  <a:pt x="951413" y="-56535"/>
                  <a:pt x="1079292" y="0"/>
                </a:cubicBezTo>
                <a:cubicBezTo>
                  <a:pt x="1142933" y="339423"/>
                  <a:pt x="1163512" y="1771875"/>
                  <a:pt x="1079292" y="2008682"/>
                </a:cubicBezTo>
                <a:cubicBezTo>
                  <a:pt x="1190443" y="2018809"/>
                  <a:pt x="1364108" y="2040129"/>
                  <a:pt x="1439056" y="2008682"/>
                </a:cubicBezTo>
                <a:cubicBezTo>
                  <a:pt x="1205304" y="2277985"/>
                  <a:pt x="965990" y="2469027"/>
                  <a:pt x="719528" y="2728210"/>
                </a:cubicBezTo>
                <a:cubicBezTo>
                  <a:pt x="353945" y="2489857"/>
                  <a:pt x="358380" y="2303126"/>
                  <a:pt x="0" y="2008682"/>
                </a:cubicBezTo>
                <a:close/>
              </a:path>
            </a:pathLst>
          </a:custGeom>
          <a:solidFill>
            <a:schemeClr val="accent1">
              <a:lumMod val="20000"/>
              <a:lumOff val="80000"/>
            </a:schemeClr>
          </a:solidFill>
          <a:ln w="19050">
            <a:extLst>
              <a:ext uri="{C807C97D-BFC1-408E-A445-0C87EB9F89A2}">
                <ask:lineSketchStyleProps xmlns:ask="http://schemas.microsoft.com/office/drawing/2018/sketchyshapes" sd="1045442308">
                  <a:prstGeom prst="downArrow">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Tree>
    <p:extLst>
      <p:ext uri="{BB962C8B-B14F-4D97-AF65-F5344CB8AC3E}">
        <p14:creationId xmlns:p14="http://schemas.microsoft.com/office/powerpoint/2010/main" val="2773306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978">
            <a:extLst>
              <a:ext uri="{FF2B5EF4-FFF2-40B4-BE49-F238E27FC236}">
                <a16:creationId xmlns:a16="http://schemas.microsoft.com/office/drawing/2014/main" id="{ABAAF0FD-81DF-C784-314E-8B0E7D1BC5E0}"/>
              </a:ext>
            </a:extLst>
          </p:cNvPr>
          <p:cNvGrpSpPr/>
          <p:nvPr/>
        </p:nvGrpSpPr>
        <p:grpSpPr>
          <a:xfrm>
            <a:off x="539646" y="149900"/>
            <a:ext cx="2276402" cy="6003561"/>
            <a:chOff x="0" y="0"/>
            <a:chExt cx="2944368" cy="6541007"/>
          </a:xfrm>
        </p:grpSpPr>
        <p:pic>
          <p:nvPicPr>
            <p:cNvPr id="3" name="Picture 287">
              <a:extLst>
                <a:ext uri="{FF2B5EF4-FFF2-40B4-BE49-F238E27FC236}">
                  <a16:creationId xmlns:a16="http://schemas.microsoft.com/office/drawing/2014/main" id="{E788A959-069E-61B6-9C66-DD22CF596FB7}"/>
                </a:ext>
              </a:extLst>
            </p:cNvPr>
            <p:cNvPicPr/>
            <p:nvPr/>
          </p:nvPicPr>
          <p:blipFill>
            <a:blip r:embed="rId2"/>
            <a:stretch>
              <a:fillRect/>
            </a:stretch>
          </p:blipFill>
          <p:spPr>
            <a:xfrm>
              <a:off x="521208" y="0"/>
              <a:ext cx="2403348" cy="1117092"/>
            </a:xfrm>
            <a:prstGeom prst="rect">
              <a:avLst/>
            </a:prstGeom>
          </p:spPr>
        </p:pic>
        <p:pic>
          <p:nvPicPr>
            <p:cNvPr id="4" name="Picture 289">
              <a:extLst>
                <a:ext uri="{FF2B5EF4-FFF2-40B4-BE49-F238E27FC236}">
                  <a16:creationId xmlns:a16="http://schemas.microsoft.com/office/drawing/2014/main" id="{C2C92BD3-6FDE-AA36-9404-4E5415C8A595}"/>
                </a:ext>
              </a:extLst>
            </p:cNvPr>
            <p:cNvPicPr/>
            <p:nvPr/>
          </p:nvPicPr>
          <p:blipFill>
            <a:blip r:embed="rId3"/>
            <a:stretch>
              <a:fillRect/>
            </a:stretch>
          </p:blipFill>
          <p:spPr>
            <a:xfrm>
              <a:off x="521208" y="1347216"/>
              <a:ext cx="2403348" cy="2479548"/>
            </a:xfrm>
            <a:prstGeom prst="rect">
              <a:avLst/>
            </a:prstGeom>
          </p:spPr>
        </p:pic>
        <p:pic>
          <p:nvPicPr>
            <p:cNvPr id="5" name="Picture 291">
              <a:extLst>
                <a:ext uri="{FF2B5EF4-FFF2-40B4-BE49-F238E27FC236}">
                  <a16:creationId xmlns:a16="http://schemas.microsoft.com/office/drawing/2014/main" id="{F3ABD320-46D0-1457-27AF-E02A5F76157A}"/>
                </a:ext>
              </a:extLst>
            </p:cNvPr>
            <p:cNvPicPr/>
            <p:nvPr/>
          </p:nvPicPr>
          <p:blipFill>
            <a:blip r:embed="rId4"/>
            <a:stretch>
              <a:fillRect/>
            </a:stretch>
          </p:blipFill>
          <p:spPr>
            <a:xfrm>
              <a:off x="0" y="5577839"/>
              <a:ext cx="2944368" cy="963168"/>
            </a:xfrm>
            <a:prstGeom prst="rect">
              <a:avLst/>
            </a:prstGeom>
          </p:spPr>
        </p:pic>
        <p:pic>
          <p:nvPicPr>
            <p:cNvPr id="6" name="Picture 293">
              <a:extLst>
                <a:ext uri="{FF2B5EF4-FFF2-40B4-BE49-F238E27FC236}">
                  <a16:creationId xmlns:a16="http://schemas.microsoft.com/office/drawing/2014/main" id="{53E677AD-7692-D588-C0A3-D16369A4F7A1}"/>
                </a:ext>
              </a:extLst>
            </p:cNvPr>
            <p:cNvPicPr/>
            <p:nvPr/>
          </p:nvPicPr>
          <p:blipFill>
            <a:blip r:embed="rId5"/>
            <a:stretch>
              <a:fillRect/>
            </a:stretch>
          </p:blipFill>
          <p:spPr>
            <a:xfrm>
              <a:off x="521208" y="4035552"/>
              <a:ext cx="2403348" cy="1335024"/>
            </a:xfrm>
            <a:prstGeom prst="rect">
              <a:avLst/>
            </a:prstGeom>
          </p:spPr>
        </p:pic>
      </p:grpSp>
      <p:pic>
        <p:nvPicPr>
          <p:cNvPr id="7" name="Picture 285">
            <a:extLst>
              <a:ext uri="{FF2B5EF4-FFF2-40B4-BE49-F238E27FC236}">
                <a16:creationId xmlns:a16="http://schemas.microsoft.com/office/drawing/2014/main" id="{6946F713-FCC8-C4E7-B14C-BD1CFCD62779}"/>
              </a:ext>
            </a:extLst>
          </p:cNvPr>
          <p:cNvPicPr/>
          <p:nvPr/>
        </p:nvPicPr>
        <p:blipFill>
          <a:blip r:embed="rId6"/>
          <a:stretch>
            <a:fillRect/>
          </a:stretch>
        </p:blipFill>
        <p:spPr>
          <a:xfrm>
            <a:off x="3474447" y="1995747"/>
            <a:ext cx="1494790" cy="1412240"/>
          </a:xfrm>
          <a:prstGeom prst="rect">
            <a:avLst/>
          </a:prstGeom>
        </p:spPr>
      </p:pic>
      <p:grpSp>
        <p:nvGrpSpPr>
          <p:cNvPr id="8" name="Group 3661">
            <a:extLst>
              <a:ext uri="{FF2B5EF4-FFF2-40B4-BE49-F238E27FC236}">
                <a16:creationId xmlns:a16="http://schemas.microsoft.com/office/drawing/2014/main" id="{C6FC8C92-1759-CD67-8C78-A59F75A2E8BD}"/>
              </a:ext>
            </a:extLst>
          </p:cNvPr>
          <p:cNvGrpSpPr/>
          <p:nvPr/>
        </p:nvGrpSpPr>
        <p:grpSpPr>
          <a:xfrm>
            <a:off x="5789786" y="743483"/>
            <a:ext cx="5926011" cy="5063590"/>
            <a:chOff x="77723" y="0"/>
            <a:chExt cx="11852149" cy="6605016"/>
          </a:xfrm>
        </p:grpSpPr>
        <p:pic>
          <p:nvPicPr>
            <p:cNvPr id="9" name="Picture 387">
              <a:extLst>
                <a:ext uri="{FF2B5EF4-FFF2-40B4-BE49-F238E27FC236}">
                  <a16:creationId xmlns:a16="http://schemas.microsoft.com/office/drawing/2014/main" id="{EDDE1813-FDC8-ECAB-85C1-23ED15A53413}"/>
                </a:ext>
              </a:extLst>
            </p:cNvPr>
            <p:cNvPicPr/>
            <p:nvPr/>
          </p:nvPicPr>
          <p:blipFill>
            <a:blip r:embed="rId7"/>
            <a:stretch>
              <a:fillRect/>
            </a:stretch>
          </p:blipFill>
          <p:spPr>
            <a:xfrm>
              <a:off x="77723" y="1862328"/>
              <a:ext cx="10515601" cy="1322832"/>
            </a:xfrm>
            <a:prstGeom prst="rect">
              <a:avLst/>
            </a:prstGeom>
          </p:spPr>
        </p:pic>
        <p:pic>
          <p:nvPicPr>
            <p:cNvPr id="10" name="Picture 389">
              <a:extLst>
                <a:ext uri="{FF2B5EF4-FFF2-40B4-BE49-F238E27FC236}">
                  <a16:creationId xmlns:a16="http://schemas.microsoft.com/office/drawing/2014/main" id="{8C758ABF-9DE1-4B41-4E8D-34DFDE98259F}"/>
                </a:ext>
              </a:extLst>
            </p:cNvPr>
            <p:cNvPicPr/>
            <p:nvPr/>
          </p:nvPicPr>
          <p:blipFill>
            <a:blip r:embed="rId8"/>
            <a:stretch>
              <a:fillRect/>
            </a:stretch>
          </p:blipFill>
          <p:spPr>
            <a:xfrm>
              <a:off x="208788" y="0"/>
              <a:ext cx="2901696" cy="2523744"/>
            </a:xfrm>
            <a:prstGeom prst="rect">
              <a:avLst/>
            </a:prstGeom>
          </p:spPr>
        </p:pic>
        <p:pic>
          <p:nvPicPr>
            <p:cNvPr id="11" name="Picture 391">
              <a:extLst>
                <a:ext uri="{FF2B5EF4-FFF2-40B4-BE49-F238E27FC236}">
                  <a16:creationId xmlns:a16="http://schemas.microsoft.com/office/drawing/2014/main" id="{E29CB4BD-C1C7-D9C1-0596-3A079180EC3A}"/>
                </a:ext>
              </a:extLst>
            </p:cNvPr>
            <p:cNvPicPr/>
            <p:nvPr/>
          </p:nvPicPr>
          <p:blipFill>
            <a:blip r:embed="rId9"/>
            <a:stretch>
              <a:fillRect/>
            </a:stretch>
          </p:blipFill>
          <p:spPr>
            <a:xfrm>
              <a:off x="9256776" y="3762756"/>
              <a:ext cx="2673096" cy="2683764"/>
            </a:xfrm>
            <a:prstGeom prst="rect">
              <a:avLst/>
            </a:prstGeom>
          </p:spPr>
        </p:pic>
        <p:pic>
          <p:nvPicPr>
            <p:cNvPr id="12" name="Picture 393">
              <a:extLst>
                <a:ext uri="{FF2B5EF4-FFF2-40B4-BE49-F238E27FC236}">
                  <a16:creationId xmlns:a16="http://schemas.microsoft.com/office/drawing/2014/main" id="{684EB602-F4C5-A67E-BCBD-C9D10CD41BC5}"/>
                </a:ext>
              </a:extLst>
            </p:cNvPr>
            <p:cNvPicPr/>
            <p:nvPr/>
          </p:nvPicPr>
          <p:blipFill>
            <a:blip r:embed="rId10"/>
            <a:stretch>
              <a:fillRect/>
            </a:stretch>
          </p:blipFill>
          <p:spPr>
            <a:xfrm>
              <a:off x="8915400" y="67056"/>
              <a:ext cx="2805684" cy="2580132"/>
            </a:xfrm>
            <a:prstGeom prst="rect">
              <a:avLst/>
            </a:prstGeom>
          </p:spPr>
        </p:pic>
        <p:pic>
          <p:nvPicPr>
            <p:cNvPr id="13" name="Picture 395">
              <a:extLst>
                <a:ext uri="{FF2B5EF4-FFF2-40B4-BE49-F238E27FC236}">
                  <a16:creationId xmlns:a16="http://schemas.microsoft.com/office/drawing/2014/main" id="{964A894E-174C-2E90-78AA-329856A4572C}"/>
                </a:ext>
              </a:extLst>
            </p:cNvPr>
            <p:cNvPicPr/>
            <p:nvPr/>
          </p:nvPicPr>
          <p:blipFill>
            <a:blip r:embed="rId11"/>
            <a:stretch>
              <a:fillRect/>
            </a:stretch>
          </p:blipFill>
          <p:spPr>
            <a:xfrm>
              <a:off x="140208" y="3764288"/>
              <a:ext cx="3566922" cy="2798826"/>
            </a:xfrm>
            <a:prstGeom prst="rect">
              <a:avLst/>
            </a:prstGeom>
          </p:spPr>
        </p:pic>
        <p:sp>
          <p:nvSpPr>
            <p:cNvPr id="14" name="Shape 4393">
              <a:extLst>
                <a:ext uri="{FF2B5EF4-FFF2-40B4-BE49-F238E27FC236}">
                  <a16:creationId xmlns:a16="http://schemas.microsoft.com/office/drawing/2014/main" id="{44162562-BABB-D1AC-DE0C-99D5DDA83DAF}"/>
                </a:ext>
              </a:extLst>
            </p:cNvPr>
            <p:cNvSpPr/>
            <p:nvPr/>
          </p:nvSpPr>
          <p:spPr>
            <a:xfrm>
              <a:off x="707136" y="4075176"/>
              <a:ext cx="2180844" cy="1668780"/>
            </a:xfrm>
            <a:custGeom>
              <a:avLst/>
              <a:gdLst/>
              <a:ahLst/>
              <a:cxnLst/>
              <a:rect l="0" t="0" r="0" b="0"/>
              <a:pathLst>
                <a:path w="2180844" h="1668780">
                  <a:moveTo>
                    <a:pt x="0" y="0"/>
                  </a:moveTo>
                  <a:lnTo>
                    <a:pt x="2180844" y="0"/>
                  </a:lnTo>
                  <a:lnTo>
                    <a:pt x="2180844" y="1668780"/>
                  </a:lnTo>
                  <a:lnTo>
                    <a:pt x="0" y="1668780"/>
                  </a:lnTo>
                  <a:lnTo>
                    <a:pt x="0" y="0"/>
                  </a:lnTo>
                </a:path>
              </a:pathLst>
            </a:custGeom>
            <a:ln w="0" cap="flat">
              <a:miter lim="127000"/>
            </a:ln>
          </p:spPr>
          <p:style>
            <a:lnRef idx="0">
              <a:srgbClr val="000000">
                <a:alpha val="0"/>
              </a:srgbClr>
            </a:lnRef>
            <a:fillRef idx="1">
              <a:srgbClr val="000000"/>
            </a:fillRef>
            <a:effectRef idx="0">
              <a:scrgbClr r="0" g="0" b="0"/>
            </a:effectRef>
            <a:fontRef idx="none"/>
          </p:style>
          <p:txBody>
            <a:bodyPr/>
            <a:lstStyle/>
            <a:p>
              <a:endParaRPr lang="sl-SI"/>
            </a:p>
          </p:txBody>
        </p:sp>
        <p:pic>
          <p:nvPicPr>
            <p:cNvPr id="15" name="Picture 398">
              <a:extLst>
                <a:ext uri="{FF2B5EF4-FFF2-40B4-BE49-F238E27FC236}">
                  <a16:creationId xmlns:a16="http://schemas.microsoft.com/office/drawing/2014/main" id="{6E044BD0-0EFD-A77F-9114-4641C7921D5C}"/>
                </a:ext>
              </a:extLst>
            </p:cNvPr>
            <p:cNvPicPr/>
            <p:nvPr/>
          </p:nvPicPr>
          <p:blipFill>
            <a:blip r:embed="rId12"/>
            <a:stretch>
              <a:fillRect/>
            </a:stretch>
          </p:blipFill>
          <p:spPr>
            <a:xfrm>
              <a:off x="707136" y="4075176"/>
              <a:ext cx="2180844" cy="1668780"/>
            </a:xfrm>
            <a:prstGeom prst="rect">
              <a:avLst/>
            </a:prstGeom>
          </p:spPr>
        </p:pic>
        <p:sp>
          <p:nvSpPr>
            <p:cNvPr id="16" name="Shape 399">
              <a:extLst>
                <a:ext uri="{FF2B5EF4-FFF2-40B4-BE49-F238E27FC236}">
                  <a16:creationId xmlns:a16="http://schemas.microsoft.com/office/drawing/2014/main" id="{792D9E5C-1606-4400-25B9-59F0550EE3EB}"/>
                </a:ext>
              </a:extLst>
            </p:cNvPr>
            <p:cNvSpPr/>
            <p:nvPr/>
          </p:nvSpPr>
          <p:spPr>
            <a:xfrm>
              <a:off x="484632" y="3852672"/>
              <a:ext cx="2625852" cy="2113788"/>
            </a:xfrm>
            <a:custGeom>
              <a:avLst/>
              <a:gdLst/>
              <a:ahLst/>
              <a:cxnLst/>
              <a:rect l="0" t="0" r="0" b="0"/>
              <a:pathLst>
                <a:path w="2625852" h="2113788">
                  <a:moveTo>
                    <a:pt x="0" y="2113788"/>
                  </a:moveTo>
                  <a:lnTo>
                    <a:pt x="2625852" y="2113788"/>
                  </a:lnTo>
                  <a:lnTo>
                    <a:pt x="2625852" y="0"/>
                  </a:lnTo>
                  <a:lnTo>
                    <a:pt x="0" y="0"/>
                  </a:lnTo>
                  <a:close/>
                </a:path>
              </a:pathLst>
            </a:custGeom>
            <a:ln w="445008" cap="sq">
              <a:miter lim="127000"/>
            </a:ln>
          </p:spPr>
          <p:style>
            <a:lnRef idx="1">
              <a:srgbClr val="000000"/>
            </a:lnRef>
            <a:fillRef idx="0">
              <a:srgbClr val="000000">
                <a:alpha val="0"/>
              </a:srgbClr>
            </a:fillRef>
            <a:effectRef idx="0">
              <a:scrgbClr r="0" g="0" b="0"/>
            </a:effectRef>
            <a:fontRef idx="none"/>
          </p:style>
          <p:txBody>
            <a:bodyPr/>
            <a:lstStyle/>
            <a:p>
              <a:endParaRPr lang="sl-SI"/>
            </a:p>
          </p:txBody>
        </p:sp>
        <p:sp>
          <p:nvSpPr>
            <p:cNvPr id="17" name="Shape 4394">
              <a:extLst>
                <a:ext uri="{FF2B5EF4-FFF2-40B4-BE49-F238E27FC236}">
                  <a16:creationId xmlns:a16="http://schemas.microsoft.com/office/drawing/2014/main" id="{93C7D5A2-F27C-B881-B9AB-E3CFAA29F270}"/>
                </a:ext>
              </a:extLst>
            </p:cNvPr>
            <p:cNvSpPr/>
            <p:nvPr/>
          </p:nvSpPr>
          <p:spPr>
            <a:xfrm>
              <a:off x="3933444" y="2781300"/>
              <a:ext cx="5064253" cy="522732"/>
            </a:xfrm>
            <a:custGeom>
              <a:avLst/>
              <a:gdLst/>
              <a:ahLst/>
              <a:cxnLst/>
              <a:rect l="0" t="0" r="0" b="0"/>
              <a:pathLst>
                <a:path w="5064253" h="522732">
                  <a:moveTo>
                    <a:pt x="0" y="0"/>
                  </a:moveTo>
                  <a:lnTo>
                    <a:pt x="5064253" y="0"/>
                  </a:lnTo>
                  <a:lnTo>
                    <a:pt x="5064253" y="522732"/>
                  </a:lnTo>
                  <a:lnTo>
                    <a:pt x="0" y="522732"/>
                  </a:lnTo>
                  <a:lnTo>
                    <a:pt x="0" y="0"/>
                  </a:lnTo>
                </a:path>
              </a:pathLst>
            </a:custGeom>
            <a:ln w="0" cap="sq">
              <a:miter lim="127000"/>
            </a:ln>
          </p:spPr>
          <p:style>
            <a:lnRef idx="0">
              <a:srgbClr val="000000">
                <a:alpha val="0"/>
              </a:srgbClr>
            </a:lnRef>
            <a:fillRef idx="1">
              <a:srgbClr val="9DC3E6"/>
            </a:fillRef>
            <a:effectRef idx="0">
              <a:scrgbClr r="0" g="0" b="0"/>
            </a:effectRef>
            <a:fontRef idx="none"/>
          </p:style>
          <p:txBody>
            <a:bodyPr/>
            <a:lstStyle/>
            <a:p>
              <a:endParaRPr lang="sl-SI"/>
            </a:p>
          </p:txBody>
        </p:sp>
        <p:sp>
          <p:nvSpPr>
            <p:cNvPr id="18" name="Rectangle 401">
              <a:extLst>
                <a:ext uri="{FF2B5EF4-FFF2-40B4-BE49-F238E27FC236}">
                  <a16:creationId xmlns:a16="http://schemas.microsoft.com/office/drawing/2014/main" id="{EBA30216-8A7C-7F78-9AF9-DF959492AD15}"/>
                </a:ext>
              </a:extLst>
            </p:cNvPr>
            <p:cNvSpPr/>
            <p:nvPr/>
          </p:nvSpPr>
          <p:spPr>
            <a:xfrm>
              <a:off x="4511040" y="2915086"/>
              <a:ext cx="5201136" cy="443908"/>
            </a:xfrm>
            <a:prstGeom prst="rect">
              <a:avLst/>
            </a:prstGeom>
            <a:ln>
              <a:noFill/>
            </a:ln>
          </p:spPr>
          <p:txBody>
            <a:bodyPr vert="horz" lIns="0" tIns="0" rIns="0" bIns="0" rtlCol="0">
              <a:noAutofit/>
            </a:bodyPr>
            <a:lstStyle/>
            <a:p>
              <a:pPr>
                <a:lnSpc>
                  <a:spcPct val="107000"/>
                </a:lnSpc>
                <a:spcAft>
                  <a:spcPts val="800"/>
                </a:spcAft>
              </a:pPr>
              <a:r>
                <a:rPr lang="sl-SI" sz="2800" kern="100" dirty="0">
                  <a:solidFill>
                    <a:srgbClr val="000000"/>
                  </a:solidFill>
                  <a:effectLst/>
                  <a:latin typeface="Arial" panose="020B0604020202020204" pitchFamily="34" charset="0"/>
                  <a:ea typeface="Arial" panose="020B0604020202020204" pitchFamily="34" charset="0"/>
                </a:rPr>
                <a:t>INVALIDSKA  DRUŠTVA</a:t>
              </a:r>
              <a:endParaRPr lang="sl-SI" sz="1100" kern="100" dirty="0">
                <a:solidFill>
                  <a:srgbClr val="000000"/>
                </a:solidFill>
                <a:effectLst/>
                <a:latin typeface="Calibri" panose="020F0502020204030204" pitchFamily="34" charset="0"/>
                <a:ea typeface="Calibri" panose="020F0502020204030204" pitchFamily="34" charset="0"/>
              </a:endParaRPr>
            </a:p>
          </p:txBody>
        </p:sp>
        <p:pic>
          <p:nvPicPr>
            <p:cNvPr id="19" name="Picture 403">
              <a:extLst>
                <a:ext uri="{FF2B5EF4-FFF2-40B4-BE49-F238E27FC236}">
                  <a16:creationId xmlns:a16="http://schemas.microsoft.com/office/drawing/2014/main" id="{6435B784-DCAF-C243-923D-8E983DE32E7E}"/>
                </a:ext>
              </a:extLst>
            </p:cNvPr>
            <p:cNvPicPr/>
            <p:nvPr/>
          </p:nvPicPr>
          <p:blipFill>
            <a:blip r:embed="rId13"/>
            <a:stretch>
              <a:fillRect/>
            </a:stretch>
          </p:blipFill>
          <p:spPr>
            <a:xfrm>
              <a:off x="3933444" y="3951732"/>
              <a:ext cx="2162556" cy="2124456"/>
            </a:xfrm>
            <a:prstGeom prst="rect">
              <a:avLst/>
            </a:prstGeom>
          </p:spPr>
        </p:pic>
        <p:pic>
          <p:nvPicPr>
            <p:cNvPr id="20" name="Picture 405">
              <a:extLst>
                <a:ext uri="{FF2B5EF4-FFF2-40B4-BE49-F238E27FC236}">
                  <a16:creationId xmlns:a16="http://schemas.microsoft.com/office/drawing/2014/main" id="{49152D71-4CD4-F076-A1BF-1C0560DED8FE}"/>
                </a:ext>
              </a:extLst>
            </p:cNvPr>
            <p:cNvPicPr/>
            <p:nvPr/>
          </p:nvPicPr>
          <p:blipFill>
            <a:blip r:embed="rId14"/>
            <a:stretch>
              <a:fillRect/>
            </a:stretch>
          </p:blipFill>
          <p:spPr>
            <a:xfrm>
              <a:off x="4469892" y="562356"/>
              <a:ext cx="2990088" cy="1427988"/>
            </a:xfrm>
            <a:prstGeom prst="rect">
              <a:avLst/>
            </a:prstGeom>
          </p:spPr>
        </p:pic>
        <p:pic>
          <p:nvPicPr>
            <p:cNvPr id="21" name="Picture 407">
              <a:extLst>
                <a:ext uri="{FF2B5EF4-FFF2-40B4-BE49-F238E27FC236}">
                  <a16:creationId xmlns:a16="http://schemas.microsoft.com/office/drawing/2014/main" id="{6D5887A9-E8C9-0F8F-4F65-9E0C7B305658}"/>
                </a:ext>
              </a:extLst>
            </p:cNvPr>
            <p:cNvPicPr/>
            <p:nvPr/>
          </p:nvPicPr>
          <p:blipFill>
            <a:blip r:embed="rId15"/>
            <a:stretch>
              <a:fillRect/>
            </a:stretch>
          </p:blipFill>
          <p:spPr>
            <a:xfrm>
              <a:off x="6752845" y="4442460"/>
              <a:ext cx="2162555" cy="2162556"/>
            </a:xfrm>
            <a:prstGeom prst="rect">
              <a:avLst/>
            </a:prstGeom>
          </p:spPr>
        </p:pic>
      </p:grpSp>
    </p:spTree>
    <p:extLst>
      <p:ext uri="{BB962C8B-B14F-4D97-AF65-F5344CB8AC3E}">
        <p14:creationId xmlns:p14="http://schemas.microsoft.com/office/powerpoint/2010/main" val="21372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C3F2279F-1FB1-CD61-7F2C-6A56BF4E251E}"/>
              </a:ext>
            </a:extLst>
          </p:cNvPr>
          <p:cNvSpPr txBox="1"/>
          <p:nvPr/>
        </p:nvSpPr>
        <p:spPr>
          <a:xfrm>
            <a:off x="905069" y="662473"/>
            <a:ext cx="11971176" cy="6222601"/>
          </a:xfrm>
          <a:prstGeom prst="rect">
            <a:avLst/>
          </a:prstGeom>
          <a:noFill/>
        </p:spPr>
        <p:txBody>
          <a:bodyPr wrap="square" rtlCol="0">
            <a:spAutoFit/>
          </a:bodyPr>
          <a:lstStyle/>
          <a:p>
            <a:r>
              <a:rPr lang="sl-SI" sz="5400" dirty="0">
                <a:latin typeface="Aptos" panose="020B0004020202020204" pitchFamily="34" charset="0"/>
              </a:rPr>
              <a:t>VIRI : </a:t>
            </a:r>
          </a:p>
          <a:p>
            <a:pPr marL="600075" marR="1767840" indent="-6350">
              <a:lnSpc>
                <a:spcPct val="107000"/>
              </a:lnSpc>
              <a:spcAft>
                <a:spcPts val="365"/>
              </a:spcAft>
            </a:pPr>
            <a:r>
              <a:rPr lang="sl-SI" sz="1800" kern="100" dirty="0">
                <a:solidFill>
                  <a:srgbClr val="000000"/>
                </a:solidFill>
                <a:effectLst/>
                <a:latin typeface="Arial" panose="020B0604020202020204" pitchFamily="34" charset="0"/>
                <a:ea typeface="Arial" panose="020B0604020202020204" pitchFamily="34" charset="0"/>
              </a:rPr>
              <a:t>Republika Slovenija statični urad. Dostopno na povezavi:</a:t>
            </a:r>
            <a:endParaRPr lang="sl-SI" sz="1800" kern="100" dirty="0">
              <a:solidFill>
                <a:srgbClr val="000000"/>
              </a:solidFill>
              <a:effectLst/>
              <a:latin typeface="Calibri" panose="020F0502020204030204" pitchFamily="34" charset="0"/>
              <a:ea typeface="Calibri" panose="020F0502020204030204" pitchFamily="34" charset="0"/>
            </a:endParaRPr>
          </a:p>
          <a:p>
            <a:pPr marL="342900" marR="499745" lvl="0" indent="-342900" fontAlgn="base">
              <a:lnSpc>
                <a:spcPct val="107000"/>
              </a:lnSpc>
              <a:spcAft>
                <a:spcPts val="410"/>
              </a:spcAft>
              <a:buClr>
                <a:srgbClr val="000000"/>
              </a:buClr>
              <a:buSzPts val="1600"/>
              <a:buFont typeface="Arial" panose="020B0604020202020204" pitchFamily="34" charset="0"/>
              <a:buChar char="•"/>
            </a:pPr>
            <a:r>
              <a:rPr lang="sl-SI"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2"/>
              </a:rPr>
              <a:t>https://www.stat.si/StatWeb/News/Index/4916</a:t>
            </a:r>
            <a:endPar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600075" marR="1767840" indent="-6350">
              <a:lnSpc>
                <a:spcPct val="107000"/>
              </a:lnSpc>
              <a:spcAft>
                <a:spcPts val="365"/>
              </a:spcAft>
            </a:pPr>
            <a:r>
              <a:rPr lang="sl-SI" sz="1800" kern="100" dirty="0">
                <a:solidFill>
                  <a:srgbClr val="000000"/>
                </a:solidFill>
                <a:effectLst/>
                <a:latin typeface="Arial" panose="020B0604020202020204" pitchFamily="34" charset="0"/>
                <a:ea typeface="Arial" panose="020B0604020202020204" pitchFamily="34" charset="0"/>
              </a:rPr>
              <a:t>Svetovni dan oseb s posebnimi potrebami. Dostopno na povezavi:</a:t>
            </a:r>
            <a:endParaRPr lang="sl-SI" sz="1800" kern="100" dirty="0">
              <a:solidFill>
                <a:srgbClr val="000000"/>
              </a:solidFill>
              <a:effectLst/>
              <a:latin typeface="Calibri" panose="020F0502020204030204" pitchFamily="34" charset="0"/>
              <a:ea typeface="Calibri" panose="020F0502020204030204" pitchFamily="34" charset="0"/>
            </a:endParaRPr>
          </a:p>
          <a:p>
            <a:pPr marL="342900" marR="499745" lvl="0" indent="-342900" fontAlgn="base">
              <a:lnSpc>
                <a:spcPct val="107000"/>
              </a:lnSpc>
              <a:spcAft>
                <a:spcPts val="410"/>
              </a:spcAft>
              <a:buClr>
                <a:srgbClr val="000000"/>
              </a:buClr>
              <a:buSzPts val="1600"/>
              <a:buFont typeface="Arial" panose="020B0604020202020204" pitchFamily="34" charset="0"/>
              <a:buChar char="•"/>
            </a:pPr>
            <a:r>
              <a:rPr lang="sl-SI"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3"/>
              </a:rPr>
              <a:t>https://www.redkebolezni.si/2017/12/3-december-je-mednarodni-dan-invalidov-ter-oseb-s-posebnimi-potrebami/ </a:t>
            </a: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Otroci s posebnimi </a:t>
            </a:r>
            <a:r>
              <a:rPr lang="sl-SI" sz="1800" u="none" strike="noStrike" kern="100" dirty="0" err="1">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porebami</a:t>
            </a: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 pravica do enakosti in prepoved diskriminacije. Dostopno na povezavi: </a:t>
            </a: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4"/>
              </a:rPr>
              <a:t>•</a:t>
            </a: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 </a:t>
            </a:r>
            <a:r>
              <a:rPr lang="sl-SI"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4"/>
              </a:rPr>
              <a:t>https://zavod-up.si/si/otroci-s-pp-prepoved-diskriminacije/ </a:t>
            </a: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Zaposlovanje invalidov. Dostopno na povezavi:</a:t>
            </a:r>
          </a:p>
          <a:p>
            <a:pPr marL="342900" marR="499745" lvl="0" indent="-342900" fontAlgn="base">
              <a:lnSpc>
                <a:spcPct val="107000"/>
              </a:lnSpc>
              <a:spcAft>
                <a:spcPts val="410"/>
              </a:spcAft>
              <a:buClr>
                <a:srgbClr val="000000"/>
              </a:buClr>
              <a:buSzPts val="1600"/>
              <a:buFont typeface="Arial" panose="020B0604020202020204" pitchFamily="34" charset="0"/>
              <a:buChar char="•"/>
            </a:pPr>
            <a:r>
              <a:rPr lang="sl-SI"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5"/>
              </a:rPr>
              <a:t>https://sl.wikipedia.org/wiki/Zaposlovanje_invalidov</a:t>
            </a:r>
            <a:endPar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600075" marR="1767840" indent="-6350">
              <a:lnSpc>
                <a:spcPct val="107000"/>
              </a:lnSpc>
              <a:spcAft>
                <a:spcPts val="365"/>
              </a:spcAft>
            </a:pPr>
            <a:r>
              <a:rPr lang="sl-SI" sz="1800" kern="100" dirty="0">
                <a:solidFill>
                  <a:srgbClr val="000000"/>
                </a:solidFill>
                <a:effectLst/>
                <a:latin typeface="Arial" panose="020B0604020202020204" pitchFamily="34" charset="0"/>
                <a:ea typeface="Arial" panose="020B0604020202020204" pitchFamily="34" charset="0"/>
              </a:rPr>
              <a:t>FACTS ON </a:t>
            </a:r>
            <a:r>
              <a:rPr lang="sl-SI" sz="1800" kern="100" dirty="0" err="1">
                <a:solidFill>
                  <a:srgbClr val="000000"/>
                </a:solidFill>
                <a:effectLst/>
                <a:latin typeface="Arial" panose="020B0604020202020204" pitchFamily="34" charset="0"/>
                <a:ea typeface="Arial" panose="020B0604020202020204" pitchFamily="34" charset="0"/>
              </a:rPr>
              <a:t>Disability</a:t>
            </a:r>
            <a:r>
              <a:rPr lang="sl-SI" sz="1800" kern="100" dirty="0">
                <a:solidFill>
                  <a:srgbClr val="000000"/>
                </a:solidFill>
                <a:effectLst/>
                <a:latin typeface="Arial" panose="020B0604020202020204" pitchFamily="34" charset="0"/>
                <a:ea typeface="Arial" panose="020B0604020202020204" pitchFamily="34" charset="0"/>
              </a:rPr>
              <a:t> in </a:t>
            </a:r>
            <a:r>
              <a:rPr lang="sl-SI" sz="1800" kern="100" dirty="0" err="1">
                <a:solidFill>
                  <a:srgbClr val="000000"/>
                </a:solidFill>
                <a:effectLst/>
                <a:latin typeface="Arial" panose="020B0604020202020204" pitchFamily="34" charset="0"/>
                <a:ea typeface="Arial" panose="020B0604020202020204" pitchFamily="34" charset="0"/>
              </a:rPr>
              <a:t>the</a:t>
            </a:r>
            <a:r>
              <a:rPr lang="sl-SI" sz="1800" kern="100" dirty="0">
                <a:solidFill>
                  <a:srgbClr val="000000"/>
                </a:solidFill>
                <a:effectLst/>
                <a:latin typeface="Arial" panose="020B0604020202020204" pitchFamily="34" charset="0"/>
                <a:ea typeface="Arial" panose="020B0604020202020204" pitchFamily="34" charset="0"/>
              </a:rPr>
              <a:t> </a:t>
            </a:r>
            <a:r>
              <a:rPr lang="sl-SI" sz="1800" kern="100" dirty="0" err="1">
                <a:solidFill>
                  <a:srgbClr val="000000"/>
                </a:solidFill>
                <a:effectLst/>
                <a:latin typeface="Arial" panose="020B0604020202020204" pitchFamily="34" charset="0"/>
                <a:ea typeface="Arial" panose="020B0604020202020204" pitchFamily="34" charset="0"/>
              </a:rPr>
              <a:t>World</a:t>
            </a:r>
            <a:r>
              <a:rPr lang="sl-SI" sz="1800" kern="100" dirty="0">
                <a:solidFill>
                  <a:srgbClr val="000000"/>
                </a:solidFill>
                <a:effectLst/>
                <a:latin typeface="Arial" panose="020B0604020202020204" pitchFamily="34" charset="0"/>
                <a:ea typeface="Arial" panose="020B0604020202020204" pitchFamily="34" charset="0"/>
              </a:rPr>
              <a:t> </a:t>
            </a:r>
            <a:r>
              <a:rPr lang="sl-SI" sz="1800" kern="100" dirty="0" err="1">
                <a:solidFill>
                  <a:srgbClr val="000000"/>
                </a:solidFill>
                <a:effectLst/>
                <a:latin typeface="Arial" panose="020B0604020202020204" pitchFamily="34" charset="0"/>
                <a:ea typeface="Arial" panose="020B0604020202020204" pitchFamily="34" charset="0"/>
              </a:rPr>
              <a:t>of</a:t>
            </a:r>
            <a:r>
              <a:rPr lang="sl-SI" sz="1800" kern="100" dirty="0">
                <a:solidFill>
                  <a:srgbClr val="000000"/>
                </a:solidFill>
                <a:effectLst/>
                <a:latin typeface="Arial" panose="020B0604020202020204" pitchFamily="34" charset="0"/>
                <a:ea typeface="Arial" panose="020B0604020202020204" pitchFamily="34" charset="0"/>
              </a:rPr>
              <a:t> </a:t>
            </a:r>
            <a:r>
              <a:rPr lang="sl-SI" sz="1800" kern="100" dirty="0" err="1">
                <a:solidFill>
                  <a:srgbClr val="000000"/>
                </a:solidFill>
                <a:effectLst/>
                <a:latin typeface="Arial" panose="020B0604020202020204" pitchFamily="34" charset="0"/>
                <a:ea typeface="Arial" panose="020B0604020202020204" pitchFamily="34" charset="0"/>
              </a:rPr>
              <a:t>Work</a:t>
            </a:r>
            <a:endParaRPr lang="sl-SI" sz="1800" kern="100" dirty="0">
              <a:solidFill>
                <a:srgbClr val="000000"/>
              </a:solidFill>
              <a:effectLst/>
              <a:latin typeface="Calibri" panose="020F0502020204030204" pitchFamily="34" charset="0"/>
              <a:ea typeface="Calibri" panose="020F0502020204030204" pitchFamily="34" charset="0"/>
            </a:endParaRPr>
          </a:p>
          <a:p>
            <a:pPr marL="342900" marR="499745" lvl="0" indent="-342900" fontAlgn="base">
              <a:lnSpc>
                <a:spcPct val="107000"/>
              </a:lnSpc>
              <a:spcAft>
                <a:spcPts val="410"/>
              </a:spcAft>
              <a:buClr>
                <a:srgbClr val="000000"/>
              </a:buClr>
              <a:buSzPts val="1600"/>
              <a:buFont typeface="Arial" panose="020B0604020202020204" pitchFamily="34" charset="0"/>
              <a:buChar char="•"/>
            </a:pPr>
            <a:r>
              <a:rPr lang="sl-SI" sz="1800" u="none" strike="noStrike" kern="100" dirty="0">
                <a:solidFill>
                  <a:srgbClr val="0563C1"/>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hlinkClick r:id="rId6"/>
              </a:rPr>
              <a:t>https://www.ilo.org/wcmsp5/groups/public/---dgreports/---dcomm/documents/publication/wcms_087707.pdf</a:t>
            </a:r>
            <a:endPar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endParaRPr>
          </a:p>
          <a:p>
            <a:pPr marL="600075" marR="1767840" indent="-6350">
              <a:lnSpc>
                <a:spcPct val="107000"/>
              </a:lnSpc>
              <a:spcAft>
                <a:spcPts val="365"/>
              </a:spcAft>
            </a:pPr>
            <a:r>
              <a:rPr lang="sl-SI" sz="1800" kern="100" dirty="0">
                <a:solidFill>
                  <a:srgbClr val="000000"/>
                </a:solidFill>
                <a:effectLst/>
                <a:latin typeface="Arial" panose="020B0604020202020204" pitchFamily="34" charset="0"/>
                <a:ea typeface="Arial" panose="020B0604020202020204" pitchFamily="34" charset="0"/>
              </a:rPr>
              <a:t>Velik dosežek za slovenski znakovni jezik: 62.a člen ustave. Dostopno na povezavi</a:t>
            </a:r>
            <a:endParaRPr lang="sl-SI" sz="1800" kern="100" dirty="0">
              <a:solidFill>
                <a:srgbClr val="000000"/>
              </a:solidFill>
              <a:effectLst/>
              <a:latin typeface="Calibri" panose="020F0502020204030204" pitchFamily="34" charset="0"/>
              <a:ea typeface="Calibri" panose="020F0502020204030204" pitchFamily="34" charset="0"/>
            </a:endParaRPr>
          </a:p>
          <a:p>
            <a:pPr marL="342900" marR="499745" lvl="0" indent="-342900" fontAlgn="base">
              <a:lnSpc>
                <a:spcPct val="107000"/>
              </a:lnSpc>
              <a:spcAft>
                <a:spcPts val="365"/>
              </a:spcAft>
              <a:buClr>
                <a:srgbClr val="000000"/>
              </a:buClr>
              <a:buSzPts val="1600"/>
              <a:buFont typeface="Arial" panose="020B0604020202020204" pitchFamily="34" charset="0"/>
              <a:buChar char="•"/>
            </a:pPr>
            <a:r>
              <a:rPr lang="sl-SI" sz="1800" u="none" strike="noStrike" kern="100" dirty="0">
                <a:solidFill>
                  <a:srgbClr val="000000"/>
                </a:solidFill>
                <a:effectLst/>
                <a:uFill>
                  <a:solidFill>
                    <a:srgbClr val="000000"/>
                  </a:solidFill>
                </a:uFill>
                <a:latin typeface="Arial" panose="020B0604020202020204" pitchFamily="34" charset="0"/>
                <a:ea typeface="Arial" panose="020B0604020202020204" pitchFamily="34" charset="0"/>
                <a:cs typeface="Arial" panose="020B0604020202020204" pitchFamily="34" charset="0"/>
              </a:rPr>
              <a:t>https://www.delo.si/novice/slovenija/velik-dosezek-za-slovenski-znakovni-jezik-62-a-clen-ustave/ V septembru 2014 je bilo med registriranimi brezposelnimi osebami v Sloveniji 15,7 % invalidov.</a:t>
            </a:r>
          </a:p>
          <a:p>
            <a:r>
              <a:rPr lang="sl-SI" sz="1800" u="sng" dirty="0">
                <a:solidFill>
                  <a:srgbClr val="0563C1"/>
                </a:solidFill>
                <a:effectLst/>
                <a:latin typeface="Arial" panose="020B0604020202020204" pitchFamily="34" charset="0"/>
                <a:ea typeface="Arial" panose="020B0604020202020204" pitchFamily="34" charset="0"/>
                <a:hlinkClick r:id="rId2"/>
              </a:rPr>
              <a:t>https://www.stat.si/StatWeb/News/Index/4916</a:t>
            </a:r>
            <a:endParaRPr lang="sl-SI" sz="1800" kern="100" dirty="0">
              <a:solidFill>
                <a:srgbClr val="000000"/>
              </a:solidFill>
              <a:effectLst/>
              <a:latin typeface="Calibri" panose="020F0502020204030204" pitchFamily="34" charset="0"/>
              <a:ea typeface="Calibri" panose="020F0502020204030204" pitchFamily="34" charset="0"/>
            </a:endParaRPr>
          </a:p>
          <a:p>
            <a:endParaRPr lang="sl-SI" sz="1800" kern="100" dirty="0">
              <a:solidFill>
                <a:srgbClr val="000000"/>
              </a:solidFill>
              <a:effectLst/>
              <a:latin typeface="Calibri" panose="020F0502020204030204" pitchFamily="34" charset="0"/>
              <a:ea typeface="Calibri" panose="020F0502020204030204" pitchFamily="34" charset="0"/>
            </a:endParaRPr>
          </a:p>
          <a:p>
            <a:pPr marL="457200" indent="-457200">
              <a:buFont typeface="Arial" panose="020B0604020202020204" pitchFamily="34" charset="0"/>
              <a:buChar char="•"/>
            </a:pPr>
            <a:endParaRPr lang="sl-SI" sz="2800" dirty="0">
              <a:latin typeface="Aptos" panose="020B0004020202020204" pitchFamily="34" charset="0"/>
            </a:endParaRPr>
          </a:p>
        </p:txBody>
      </p:sp>
    </p:spTree>
    <p:extLst>
      <p:ext uri="{BB962C8B-B14F-4D97-AF65-F5344CB8AC3E}">
        <p14:creationId xmlns:p14="http://schemas.microsoft.com/office/powerpoint/2010/main" val="285838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a:extLst>
              <a:ext uri="{FF2B5EF4-FFF2-40B4-BE49-F238E27FC236}">
                <a16:creationId xmlns:a16="http://schemas.microsoft.com/office/drawing/2014/main" id="{92CC083F-B3DB-1E8A-3567-8C6EBC8BCE11}"/>
              </a:ext>
            </a:extLst>
          </p:cNvPr>
          <p:cNvSpPr txBox="1"/>
          <p:nvPr/>
        </p:nvSpPr>
        <p:spPr>
          <a:xfrm>
            <a:off x="867747" y="905069"/>
            <a:ext cx="11084767" cy="8279190"/>
          </a:xfrm>
          <a:prstGeom prst="rect">
            <a:avLst/>
          </a:prstGeom>
          <a:noFill/>
        </p:spPr>
        <p:txBody>
          <a:bodyPr wrap="square" rtlCol="0">
            <a:spAutoFit/>
          </a:bodyPr>
          <a:lstStyle/>
          <a:p>
            <a:pPr marL="285750" indent="-285750">
              <a:buFont typeface="Arial" panose="020B0604020202020204" pitchFamily="34" charset="0"/>
              <a:buChar char="•"/>
            </a:pPr>
            <a:r>
              <a:rPr lang="sl-SI" sz="2800" dirty="0">
                <a:latin typeface="Aptos" panose="020B0004020202020204" pitchFamily="34" charset="0"/>
              </a:rPr>
              <a:t>Mednarodni dan oseb s posebnimi potrebami obeležujemo </a:t>
            </a:r>
            <a:r>
              <a:rPr lang="sl-SI" sz="2800" b="1" dirty="0">
                <a:latin typeface="Aptos" panose="020B0004020202020204" pitchFamily="34" charset="0"/>
              </a:rPr>
              <a:t>3. decembra </a:t>
            </a:r>
          </a:p>
          <a:p>
            <a:endParaRPr lang="sl-SI" sz="2800" b="1" dirty="0">
              <a:latin typeface="Aptos" panose="020B0004020202020204" pitchFamily="34" charset="0"/>
            </a:endParaRPr>
          </a:p>
          <a:p>
            <a:pPr marL="285750" indent="-285750">
              <a:buFont typeface="Arial" panose="020B0604020202020204" pitchFamily="34" charset="0"/>
              <a:buChar char="•"/>
            </a:pPr>
            <a:r>
              <a:rPr lang="sl-SI" sz="2800" dirty="0">
                <a:latin typeface="Aptos" panose="020B0004020202020204" pitchFamily="34" charset="0"/>
              </a:rPr>
              <a:t>Letošnja tema je :</a:t>
            </a:r>
          </a:p>
          <a:p>
            <a:r>
              <a:rPr lang="sl-SI" sz="2800" dirty="0">
                <a:latin typeface="Aptos" panose="020B0004020202020204" pitchFamily="34" charset="0"/>
              </a:rPr>
              <a:t> </a:t>
            </a:r>
            <a:r>
              <a:rPr lang="sl-SI" sz="2800" b="1" dirty="0">
                <a:latin typeface="Aptos" panose="020B0004020202020204" pitchFamily="34" charset="0"/>
              </a:rPr>
              <a:t>˝</a:t>
            </a:r>
            <a:r>
              <a:rPr lang="sl-SI" sz="2800" dirty="0">
                <a:latin typeface="Arial" panose="020B0604020202020204" pitchFamily="34" charset="0"/>
                <a:cs typeface="Arial" panose="020B0604020202020204" pitchFamily="34" charset="0"/>
              </a:rPr>
              <a:t>Spodbujanje družb, ki vključujejo invalide, za pospeševanje družbenega napredka˝.</a:t>
            </a:r>
            <a:endParaRPr lang="sl-SI" sz="2800" b="1" dirty="0">
              <a:latin typeface="Arial" panose="020B0604020202020204" pitchFamily="34" charset="0"/>
              <a:cs typeface="Arial" panose="020B0604020202020204" pitchFamily="34" charset="0"/>
            </a:endParaRPr>
          </a:p>
          <a:p>
            <a:endParaRPr lang="sl-SI" sz="2800" b="1" dirty="0">
              <a:latin typeface="Aptos" panose="020B0004020202020204" pitchFamily="34" charset="0"/>
            </a:endParaRPr>
          </a:p>
          <a:p>
            <a:pPr marL="457200" indent="-457200" algn="ctr">
              <a:buFont typeface="Wingdings" panose="05000000000000000000" pitchFamily="2" charset="2"/>
              <a:buChar char="q"/>
            </a:pPr>
            <a:r>
              <a:rPr lang="sl-SI" sz="2800" dirty="0">
                <a:latin typeface="Aptos" panose="020B0004020202020204" pitchFamily="34" charset="0"/>
              </a:rPr>
              <a:t>Vključevanje oseb s posebnimi potrebami v družbo </a:t>
            </a:r>
          </a:p>
          <a:p>
            <a:pPr marL="457200" indent="-457200" algn="ctr">
              <a:buFont typeface="Wingdings" panose="05000000000000000000" pitchFamily="2" charset="2"/>
              <a:buChar char="q"/>
            </a:pPr>
            <a:r>
              <a:rPr lang="sl-SI" sz="2800" dirty="0">
                <a:latin typeface="Aptos" panose="020B0004020202020204" pitchFamily="34" charset="0"/>
              </a:rPr>
              <a:t>Aktivna vloga oseb s posebnimi potrebami znotraj družbe </a:t>
            </a:r>
          </a:p>
          <a:p>
            <a:pPr marL="457200" indent="-457200" algn="ctr">
              <a:buFont typeface="Wingdings" panose="05000000000000000000" pitchFamily="2" charset="2"/>
              <a:buChar char="q"/>
            </a:pPr>
            <a:r>
              <a:rPr lang="sl-SI" sz="2800" dirty="0">
                <a:latin typeface="Aptos" panose="020B0004020202020204" pitchFamily="34" charset="0"/>
              </a:rPr>
              <a:t>Ozaveščanje populacije o pravicah in dolžnostih oseb s posebnimi potrebami</a:t>
            </a:r>
          </a:p>
          <a:p>
            <a:pPr marL="457200" indent="-457200" algn="ctr">
              <a:buFont typeface="Wingdings" panose="05000000000000000000" pitchFamily="2" charset="2"/>
              <a:buChar char="q"/>
            </a:pPr>
            <a:r>
              <a:rPr lang="sl-SI" sz="2800" dirty="0">
                <a:latin typeface="Aptos" panose="020B0004020202020204" pitchFamily="34" charset="0"/>
              </a:rPr>
              <a:t>Praznovati dosežke oseb s posebnimi potrebami</a:t>
            </a:r>
          </a:p>
          <a:p>
            <a:pPr marL="457200" indent="-457200" algn="ctr">
              <a:buFont typeface="Wingdings" panose="05000000000000000000" pitchFamily="2" charset="2"/>
              <a:buChar char="q"/>
            </a:pPr>
            <a:endParaRPr lang="sl-SI" sz="2800" dirty="0">
              <a:latin typeface="Aptos" panose="020B0004020202020204" pitchFamily="34" charset="0"/>
            </a:endParaRPr>
          </a:p>
          <a:p>
            <a:pPr algn="ctr"/>
            <a:endParaRPr lang="sl-SI" sz="2800" dirty="0">
              <a:latin typeface="Aptos" panose="020B0004020202020204" pitchFamily="34" charset="0"/>
            </a:endParaRPr>
          </a:p>
          <a:p>
            <a:pPr marL="457200" indent="-457200" algn="ctr">
              <a:buFont typeface="Wingdings" panose="05000000000000000000" pitchFamily="2" charset="2"/>
              <a:buChar char="q"/>
            </a:pPr>
            <a:endParaRPr lang="sl-SI" sz="2800" dirty="0">
              <a:latin typeface="Aptos" panose="020B0004020202020204" pitchFamily="34" charset="0"/>
            </a:endParaRPr>
          </a:p>
          <a:p>
            <a:pPr algn="ctr"/>
            <a:endParaRPr lang="sl-SI" sz="2800" dirty="0">
              <a:latin typeface="Aptos" panose="020B0004020202020204" pitchFamily="34" charset="0"/>
            </a:endParaRPr>
          </a:p>
          <a:p>
            <a:pPr marL="457200" indent="-457200" algn="ctr">
              <a:buFont typeface="Wingdings" panose="05000000000000000000" pitchFamily="2" charset="2"/>
              <a:buChar char="q"/>
            </a:pPr>
            <a:r>
              <a:rPr lang="sl-SI" sz="2800" dirty="0">
                <a:latin typeface="Aptos" panose="020B0004020202020204" pitchFamily="34" charset="0"/>
              </a:rPr>
              <a:t>Vključevanje oseb z „</a:t>
            </a:r>
            <a:r>
              <a:rPr lang="sl-SI" sz="2800" b="1" dirty="0">
                <a:latin typeface="Aptos" panose="020B0004020202020204" pitchFamily="34" charset="0"/>
              </a:rPr>
              <a:t>nevidnimi“ </a:t>
            </a:r>
            <a:r>
              <a:rPr lang="sl-SI" sz="2800" dirty="0">
                <a:latin typeface="Aptos" panose="020B0004020202020204" pitchFamily="34" charset="0"/>
              </a:rPr>
              <a:t>posebnimi potrebami v družbo in zavoj</a:t>
            </a:r>
          </a:p>
          <a:p>
            <a:pPr marL="285750" indent="-285750">
              <a:buFont typeface="Arial" panose="020B0604020202020204" pitchFamily="34" charset="0"/>
              <a:buChar char="•"/>
            </a:pPr>
            <a:endParaRPr lang="sl-SI" sz="2800" b="1" dirty="0">
              <a:latin typeface="Aptos" panose="020B0004020202020204" pitchFamily="34" charset="0"/>
            </a:endParaRPr>
          </a:p>
        </p:txBody>
      </p:sp>
    </p:spTree>
    <p:extLst>
      <p:ext uri="{BB962C8B-B14F-4D97-AF65-F5344CB8AC3E}">
        <p14:creationId xmlns:p14="http://schemas.microsoft.com/office/powerpoint/2010/main" val="1574939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C2A235F2-E7C8-798E-5AEE-A3C7698B56DC}"/>
              </a:ext>
            </a:extLst>
          </p:cNvPr>
          <p:cNvSpPr txBox="1"/>
          <p:nvPr/>
        </p:nvSpPr>
        <p:spPr>
          <a:xfrm>
            <a:off x="1464906" y="326571"/>
            <a:ext cx="8042988" cy="1754326"/>
          </a:xfrm>
          <a:prstGeom prst="rect">
            <a:avLst/>
          </a:prstGeom>
          <a:noFill/>
        </p:spPr>
        <p:txBody>
          <a:bodyPr wrap="square" rtlCol="0">
            <a:spAutoFit/>
          </a:bodyPr>
          <a:lstStyle/>
          <a:p>
            <a:pPr algn="ctr"/>
            <a:r>
              <a:rPr lang="sl-SI" sz="5400" dirty="0">
                <a:latin typeface="Aptos" panose="020B0004020202020204" pitchFamily="34" charset="0"/>
              </a:rPr>
              <a:t>NAMEN OBELEŽEVANJA TEGA DNE</a:t>
            </a:r>
          </a:p>
        </p:txBody>
      </p:sp>
      <p:sp>
        <p:nvSpPr>
          <p:cNvPr id="4" name="PoljeZBesedilom 3">
            <a:extLst>
              <a:ext uri="{FF2B5EF4-FFF2-40B4-BE49-F238E27FC236}">
                <a16:creationId xmlns:a16="http://schemas.microsoft.com/office/drawing/2014/main" id="{CDC10FFF-6D6F-4840-6A64-CF44C9DFDC12}"/>
              </a:ext>
            </a:extLst>
          </p:cNvPr>
          <p:cNvSpPr txBox="1"/>
          <p:nvPr/>
        </p:nvSpPr>
        <p:spPr>
          <a:xfrm>
            <a:off x="989045" y="2332653"/>
            <a:ext cx="10235682" cy="3539430"/>
          </a:xfrm>
          <a:prstGeom prst="rect">
            <a:avLst/>
          </a:prstGeom>
          <a:noFill/>
        </p:spPr>
        <p:txBody>
          <a:bodyPr wrap="square" rtlCol="0">
            <a:spAutoFit/>
          </a:bodyPr>
          <a:lstStyle/>
          <a:p>
            <a:pPr marL="285750" indent="-285750">
              <a:buFont typeface="Arial" panose="020B0604020202020204" pitchFamily="34" charset="0"/>
              <a:buChar char="•"/>
            </a:pPr>
            <a:r>
              <a:rPr lang="sl-SI" sz="2800" dirty="0">
                <a:latin typeface="Aptos" panose="020B0004020202020204" pitchFamily="34" charset="0"/>
              </a:rPr>
              <a:t>Povečanje splošnega ozaveščanja in poučenosti o ljudeh s posebnimi potrebami in o njihovi vključenosti v družbo ( politično, socialno, kulturno, družinsko in delovno / gospodarsko področje)</a:t>
            </a:r>
          </a:p>
          <a:p>
            <a:pPr marL="285750" indent="-285750">
              <a:buFont typeface="Arial" panose="020B0604020202020204" pitchFamily="34" charset="0"/>
              <a:buChar char="•"/>
            </a:pPr>
            <a:r>
              <a:rPr lang="sl-SI" sz="2800" dirty="0">
                <a:latin typeface="Aptos" panose="020B0004020202020204" pitchFamily="34" charset="0"/>
              </a:rPr>
              <a:t>Spodbujati pravice oseb s posebnimi potrebami na vseh področjih</a:t>
            </a:r>
          </a:p>
          <a:p>
            <a:pPr marL="285750" indent="-285750">
              <a:buFont typeface="Arial" panose="020B0604020202020204" pitchFamily="34" charset="0"/>
              <a:buChar char="•"/>
            </a:pPr>
            <a:r>
              <a:rPr lang="sl-SI" sz="2800" dirty="0">
                <a:latin typeface="Aptos" panose="020B0004020202020204" pitchFamily="34" charset="0"/>
              </a:rPr>
              <a:t>Spodbujati inkluzijo oseb s posebnimi potrebami na vseh področjih</a:t>
            </a:r>
          </a:p>
        </p:txBody>
      </p:sp>
    </p:spTree>
    <p:extLst>
      <p:ext uri="{BB962C8B-B14F-4D97-AF65-F5344CB8AC3E}">
        <p14:creationId xmlns:p14="http://schemas.microsoft.com/office/powerpoint/2010/main" val="302621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3EDB1120-8135-B91F-4404-CD63183EA428}"/>
              </a:ext>
            </a:extLst>
          </p:cNvPr>
          <p:cNvSpPr txBox="1"/>
          <p:nvPr/>
        </p:nvSpPr>
        <p:spPr>
          <a:xfrm>
            <a:off x="1623527" y="1048093"/>
            <a:ext cx="9246636" cy="2246769"/>
          </a:xfrm>
          <a:prstGeom prst="rect">
            <a:avLst/>
          </a:prstGeom>
          <a:noFill/>
        </p:spPr>
        <p:txBody>
          <a:bodyPr wrap="square" rtlCol="0">
            <a:spAutoFit/>
          </a:bodyPr>
          <a:lstStyle/>
          <a:p>
            <a:r>
              <a:rPr lang="sl-SI" sz="2800" dirty="0">
                <a:latin typeface="Aptos" panose="020B0004020202020204" pitchFamily="34" charset="0"/>
              </a:rPr>
              <a:t>Osebe s posebnimi potrebami so osebe z dolgotrajnimi telesnimi, duševnimi, intelektualnimi in senzoričnimi okvarami, ki jih v povezavi z različnimi oviramo lahko omejujemo, da bi enako polno in učinkovito sodelovali v družbi.</a:t>
            </a:r>
          </a:p>
        </p:txBody>
      </p:sp>
      <p:pic>
        <p:nvPicPr>
          <p:cNvPr id="2050" name="Picture 2" descr="Disabled Characters. People with Special Needs. Student in Wheelchair ...">
            <a:extLst>
              <a:ext uri="{FF2B5EF4-FFF2-40B4-BE49-F238E27FC236}">
                <a16:creationId xmlns:a16="http://schemas.microsoft.com/office/drawing/2014/main" id="{B18C0E6C-1757-C845-B1F2-8CC6D38CE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781" y="3429000"/>
            <a:ext cx="8196559" cy="282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806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تمكين الاجتماعي لذوي الاحتياجات الخاصة &quot; دراسة ميدانية">
            <a:extLst>
              <a:ext uri="{FF2B5EF4-FFF2-40B4-BE49-F238E27FC236}">
                <a16:creationId xmlns:a16="http://schemas.microsoft.com/office/drawing/2014/main" id="{E5723E86-92F5-EB5C-D343-F77D6C7852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159" y="1951220"/>
            <a:ext cx="3391681" cy="2554494"/>
          </a:xfrm>
          <a:prstGeom prst="rect">
            <a:avLst/>
          </a:prstGeom>
          <a:noFill/>
          <a:extLst>
            <a:ext uri="{909E8E84-426E-40DD-AFC4-6F175D3DCCD1}">
              <a14:hiddenFill xmlns:a14="http://schemas.microsoft.com/office/drawing/2010/main">
                <a:solidFill>
                  <a:srgbClr val="FFFFFF"/>
                </a:solidFill>
              </a14:hiddenFill>
            </a:ext>
          </a:extLst>
        </p:spPr>
      </p:pic>
      <p:sp>
        <p:nvSpPr>
          <p:cNvPr id="4" name="Elipsa 3">
            <a:extLst>
              <a:ext uri="{FF2B5EF4-FFF2-40B4-BE49-F238E27FC236}">
                <a16:creationId xmlns:a16="http://schemas.microsoft.com/office/drawing/2014/main" id="{C3468E1C-04F8-4B91-5B17-A313A764B9AE}"/>
              </a:ext>
            </a:extLst>
          </p:cNvPr>
          <p:cNvSpPr/>
          <p:nvPr/>
        </p:nvSpPr>
        <p:spPr>
          <a:xfrm>
            <a:off x="222502" y="2454851"/>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5" name="Elipsa 4">
            <a:extLst>
              <a:ext uri="{FF2B5EF4-FFF2-40B4-BE49-F238E27FC236}">
                <a16:creationId xmlns:a16="http://schemas.microsoft.com/office/drawing/2014/main" id="{78DABF18-653F-D8C8-7483-83E88027CA12}"/>
              </a:ext>
            </a:extLst>
          </p:cNvPr>
          <p:cNvSpPr/>
          <p:nvPr/>
        </p:nvSpPr>
        <p:spPr>
          <a:xfrm>
            <a:off x="235160" y="4375931"/>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6" name="Elipsa 5">
            <a:extLst>
              <a:ext uri="{FF2B5EF4-FFF2-40B4-BE49-F238E27FC236}">
                <a16:creationId xmlns:a16="http://schemas.microsoft.com/office/drawing/2014/main" id="{F7523119-9F73-59EA-D29B-6EA4AFA36467}"/>
              </a:ext>
            </a:extLst>
          </p:cNvPr>
          <p:cNvSpPr/>
          <p:nvPr/>
        </p:nvSpPr>
        <p:spPr>
          <a:xfrm>
            <a:off x="4057337" y="257331"/>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7" name="Elipsa 6">
            <a:extLst>
              <a:ext uri="{FF2B5EF4-FFF2-40B4-BE49-F238E27FC236}">
                <a16:creationId xmlns:a16="http://schemas.microsoft.com/office/drawing/2014/main" id="{7008B57F-0343-941C-7DE1-A748870C657B}"/>
              </a:ext>
            </a:extLst>
          </p:cNvPr>
          <p:cNvSpPr/>
          <p:nvPr/>
        </p:nvSpPr>
        <p:spPr>
          <a:xfrm>
            <a:off x="6735853" y="332281"/>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8" name="Elipsa 7">
            <a:extLst>
              <a:ext uri="{FF2B5EF4-FFF2-40B4-BE49-F238E27FC236}">
                <a16:creationId xmlns:a16="http://schemas.microsoft.com/office/drawing/2014/main" id="{AEEDF9DF-154E-35BE-EC38-CC42FF53CF40}"/>
              </a:ext>
            </a:extLst>
          </p:cNvPr>
          <p:cNvSpPr/>
          <p:nvPr/>
        </p:nvSpPr>
        <p:spPr>
          <a:xfrm>
            <a:off x="9685839" y="713412"/>
            <a:ext cx="2283659" cy="1860695"/>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9" name="Elipsa 8">
            <a:extLst>
              <a:ext uri="{FF2B5EF4-FFF2-40B4-BE49-F238E27FC236}">
                <a16:creationId xmlns:a16="http://schemas.microsoft.com/office/drawing/2014/main" id="{30E57234-50F9-3F04-CCEA-23B0238E65F7}"/>
              </a:ext>
            </a:extLst>
          </p:cNvPr>
          <p:cNvSpPr/>
          <p:nvPr/>
        </p:nvSpPr>
        <p:spPr>
          <a:xfrm>
            <a:off x="3266333" y="4553183"/>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b="1" dirty="0"/>
          </a:p>
        </p:txBody>
      </p:sp>
      <p:sp>
        <p:nvSpPr>
          <p:cNvPr id="10" name="Elipsa 9">
            <a:extLst>
              <a:ext uri="{FF2B5EF4-FFF2-40B4-BE49-F238E27FC236}">
                <a16:creationId xmlns:a16="http://schemas.microsoft.com/office/drawing/2014/main" id="{282B1631-6B44-4E6C-5420-4A74BA2ACF25}"/>
              </a:ext>
            </a:extLst>
          </p:cNvPr>
          <p:cNvSpPr/>
          <p:nvPr/>
        </p:nvSpPr>
        <p:spPr>
          <a:xfrm>
            <a:off x="9071548" y="4505714"/>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1" name="Elipsa 10">
            <a:extLst>
              <a:ext uri="{FF2B5EF4-FFF2-40B4-BE49-F238E27FC236}">
                <a16:creationId xmlns:a16="http://schemas.microsoft.com/office/drawing/2014/main" id="{1D22E03C-DDB7-2C1A-C06F-88B3EB00BEDA}"/>
              </a:ext>
            </a:extLst>
          </p:cNvPr>
          <p:cNvSpPr/>
          <p:nvPr/>
        </p:nvSpPr>
        <p:spPr>
          <a:xfrm>
            <a:off x="8431694" y="2381522"/>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2" name="Elipsa 11">
            <a:extLst>
              <a:ext uri="{FF2B5EF4-FFF2-40B4-BE49-F238E27FC236}">
                <a16:creationId xmlns:a16="http://schemas.microsoft.com/office/drawing/2014/main" id="{A6C057AC-2D0D-BADE-5E03-8E35938CED19}"/>
              </a:ext>
            </a:extLst>
          </p:cNvPr>
          <p:cNvSpPr/>
          <p:nvPr/>
        </p:nvSpPr>
        <p:spPr>
          <a:xfrm>
            <a:off x="512574" y="332281"/>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3" name="Elipsa 12">
            <a:extLst>
              <a:ext uri="{FF2B5EF4-FFF2-40B4-BE49-F238E27FC236}">
                <a16:creationId xmlns:a16="http://schemas.microsoft.com/office/drawing/2014/main" id="{8E7A226C-3EAA-74A0-F2F3-740A7FBA6DC2}"/>
              </a:ext>
            </a:extLst>
          </p:cNvPr>
          <p:cNvSpPr/>
          <p:nvPr/>
        </p:nvSpPr>
        <p:spPr>
          <a:xfrm>
            <a:off x="6244516" y="4430764"/>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sl-SI"/>
          </a:p>
        </p:txBody>
      </p:sp>
      <p:sp>
        <p:nvSpPr>
          <p:cNvPr id="14" name="PoljeZBesedilom 13">
            <a:extLst>
              <a:ext uri="{FF2B5EF4-FFF2-40B4-BE49-F238E27FC236}">
                <a16:creationId xmlns:a16="http://schemas.microsoft.com/office/drawing/2014/main" id="{71EB2964-835D-AF29-5837-92278102A49C}"/>
              </a:ext>
            </a:extLst>
          </p:cNvPr>
          <p:cNvSpPr txBox="1"/>
          <p:nvPr/>
        </p:nvSpPr>
        <p:spPr>
          <a:xfrm>
            <a:off x="884420" y="779489"/>
            <a:ext cx="1439055" cy="646331"/>
          </a:xfrm>
          <a:prstGeom prst="rect">
            <a:avLst/>
          </a:prstGeom>
          <a:noFill/>
        </p:spPr>
        <p:txBody>
          <a:bodyPr wrap="square" rtlCol="0">
            <a:spAutoFit/>
          </a:bodyPr>
          <a:lstStyle/>
          <a:p>
            <a:r>
              <a:rPr lang="sl-SI" dirty="0">
                <a:latin typeface="Aptos" panose="020B0004020202020204" pitchFamily="34" charset="0"/>
              </a:rPr>
              <a:t>SLEPI IN SLABOVIDNI</a:t>
            </a:r>
          </a:p>
        </p:txBody>
      </p:sp>
      <p:sp>
        <p:nvSpPr>
          <p:cNvPr id="15" name="PoljeZBesedilom 14">
            <a:extLst>
              <a:ext uri="{FF2B5EF4-FFF2-40B4-BE49-F238E27FC236}">
                <a16:creationId xmlns:a16="http://schemas.microsoft.com/office/drawing/2014/main" id="{C0906F75-E683-EA04-BAB9-5A66111E051E}"/>
              </a:ext>
            </a:extLst>
          </p:cNvPr>
          <p:cNvSpPr txBox="1"/>
          <p:nvPr/>
        </p:nvSpPr>
        <p:spPr>
          <a:xfrm>
            <a:off x="4476633" y="779686"/>
            <a:ext cx="1439055" cy="646331"/>
          </a:xfrm>
          <a:prstGeom prst="rect">
            <a:avLst/>
          </a:prstGeom>
          <a:noFill/>
        </p:spPr>
        <p:txBody>
          <a:bodyPr wrap="square" rtlCol="0">
            <a:spAutoFit/>
          </a:bodyPr>
          <a:lstStyle/>
          <a:p>
            <a:r>
              <a:rPr lang="sl-SI" dirty="0">
                <a:latin typeface="Aptos" panose="020B0004020202020204" pitchFamily="34" charset="0"/>
              </a:rPr>
              <a:t>GLUHI IN NAGLUŠNI</a:t>
            </a:r>
          </a:p>
        </p:txBody>
      </p:sp>
      <p:sp>
        <p:nvSpPr>
          <p:cNvPr id="16" name="PoljeZBesedilom 15">
            <a:extLst>
              <a:ext uri="{FF2B5EF4-FFF2-40B4-BE49-F238E27FC236}">
                <a16:creationId xmlns:a16="http://schemas.microsoft.com/office/drawing/2014/main" id="{F33B8F2D-9716-74ED-B1CF-B41F34022563}"/>
              </a:ext>
            </a:extLst>
          </p:cNvPr>
          <p:cNvSpPr txBox="1"/>
          <p:nvPr/>
        </p:nvSpPr>
        <p:spPr>
          <a:xfrm>
            <a:off x="7201174" y="766386"/>
            <a:ext cx="1439055" cy="923330"/>
          </a:xfrm>
          <a:prstGeom prst="rect">
            <a:avLst/>
          </a:prstGeom>
          <a:noFill/>
        </p:spPr>
        <p:txBody>
          <a:bodyPr wrap="square" rtlCol="0">
            <a:spAutoFit/>
          </a:bodyPr>
          <a:lstStyle/>
          <a:p>
            <a:r>
              <a:rPr lang="sl-SI" dirty="0">
                <a:latin typeface="Aptos" panose="020B0004020202020204" pitchFamily="34" charset="0"/>
              </a:rPr>
              <a:t> GIBALNO OVIRANE OSEBE</a:t>
            </a:r>
          </a:p>
        </p:txBody>
      </p:sp>
      <p:sp>
        <p:nvSpPr>
          <p:cNvPr id="18" name="PoljeZBesedilom 17">
            <a:extLst>
              <a:ext uri="{FF2B5EF4-FFF2-40B4-BE49-F238E27FC236}">
                <a16:creationId xmlns:a16="http://schemas.microsoft.com/office/drawing/2014/main" id="{BACBFDC4-0A80-BBEA-D7E3-0B1910B7450B}"/>
              </a:ext>
            </a:extLst>
          </p:cNvPr>
          <p:cNvSpPr txBox="1"/>
          <p:nvPr/>
        </p:nvSpPr>
        <p:spPr>
          <a:xfrm>
            <a:off x="614948" y="2600886"/>
            <a:ext cx="1528997" cy="1200329"/>
          </a:xfrm>
          <a:prstGeom prst="rect">
            <a:avLst/>
          </a:prstGeom>
          <a:noFill/>
        </p:spPr>
        <p:txBody>
          <a:bodyPr wrap="square" rtlCol="0">
            <a:spAutoFit/>
          </a:bodyPr>
          <a:lstStyle/>
          <a:p>
            <a:r>
              <a:rPr lang="sl-SI" dirty="0">
                <a:latin typeface="Aptos" panose="020B0004020202020204" pitchFamily="34" charset="0"/>
              </a:rPr>
              <a:t>OSEBE Z MOTNJAMI V DUŠEVNEM RAZVOJU</a:t>
            </a:r>
          </a:p>
        </p:txBody>
      </p:sp>
      <p:sp>
        <p:nvSpPr>
          <p:cNvPr id="19" name="PoljeZBesedilom 18">
            <a:extLst>
              <a:ext uri="{FF2B5EF4-FFF2-40B4-BE49-F238E27FC236}">
                <a16:creationId xmlns:a16="http://schemas.microsoft.com/office/drawing/2014/main" id="{A7B27109-AF5F-1F3E-9748-FBD381858898}"/>
              </a:ext>
            </a:extLst>
          </p:cNvPr>
          <p:cNvSpPr txBox="1"/>
          <p:nvPr/>
        </p:nvSpPr>
        <p:spPr>
          <a:xfrm>
            <a:off x="10208145" y="962014"/>
            <a:ext cx="1679055" cy="1200329"/>
          </a:xfrm>
          <a:prstGeom prst="rect">
            <a:avLst/>
          </a:prstGeom>
          <a:noFill/>
        </p:spPr>
        <p:txBody>
          <a:bodyPr wrap="square" rtlCol="0">
            <a:spAutoFit/>
          </a:bodyPr>
          <a:lstStyle/>
          <a:p>
            <a:r>
              <a:rPr lang="sl-SI" dirty="0">
                <a:latin typeface="Aptos" panose="020B0004020202020204" pitchFamily="34" charset="0"/>
              </a:rPr>
              <a:t>OSEBE Z GOVORNO-JEZIKOVNIMI MOTNJAMI</a:t>
            </a:r>
          </a:p>
        </p:txBody>
      </p:sp>
      <p:sp>
        <p:nvSpPr>
          <p:cNvPr id="20" name="PoljeZBesedilom 19">
            <a:extLst>
              <a:ext uri="{FF2B5EF4-FFF2-40B4-BE49-F238E27FC236}">
                <a16:creationId xmlns:a16="http://schemas.microsoft.com/office/drawing/2014/main" id="{5E1E76A9-4C8A-BA61-4958-65AE47909862}"/>
              </a:ext>
            </a:extLst>
          </p:cNvPr>
          <p:cNvSpPr txBox="1"/>
          <p:nvPr/>
        </p:nvSpPr>
        <p:spPr>
          <a:xfrm>
            <a:off x="8769090" y="2978631"/>
            <a:ext cx="1439055" cy="646331"/>
          </a:xfrm>
          <a:prstGeom prst="rect">
            <a:avLst/>
          </a:prstGeom>
          <a:noFill/>
        </p:spPr>
        <p:txBody>
          <a:bodyPr wrap="square" rtlCol="0">
            <a:spAutoFit/>
          </a:bodyPr>
          <a:lstStyle/>
          <a:p>
            <a:r>
              <a:rPr lang="sl-SI" dirty="0">
                <a:latin typeface="Aptos" panose="020B0004020202020204" pitchFamily="34" charset="0"/>
              </a:rPr>
              <a:t>SLEPI IN SLABOVIDNI</a:t>
            </a:r>
          </a:p>
        </p:txBody>
      </p:sp>
      <p:sp>
        <p:nvSpPr>
          <p:cNvPr id="21" name="PoljeZBesedilom 20">
            <a:extLst>
              <a:ext uri="{FF2B5EF4-FFF2-40B4-BE49-F238E27FC236}">
                <a16:creationId xmlns:a16="http://schemas.microsoft.com/office/drawing/2014/main" id="{096892A7-E61A-8D0F-65B4-B30BE75D64B3}"/>
              </a:ext>
            </a:extLst>
          </p:cNvPr>
          <p:cNvSpPr txBox="1"/>
          <p:nvPr/>
        </p:nvSpPr>
        <p:spPr>
          <a:xfrm>
            <a:off x="9465857" y="4752493"/>
            <a:ext cx="1644353" cy="1200329"/>
          </a:xfrm>
          <a:prstGeom prst="rect">
            <a:avLst/>
          </a:prstGeom>
          <a:noFill/>
        </p:spPr>
        <p:txBody>
          <a:bodyPr wrap="square" rtlCol="0">
            <a:spAutoFit/>
          </a:bodyPr>
          <a:lstStyle/>
          <a:p>
            <a:r>
              <a:rPr lang="sl-SI" dirty="0">
                <a:latin typeface="Aptos" panose="020B0004020202020204" pitchFamily="34" charset="0"/>
              </a:rPr>
              <a:t>OSEBE S SPECIFIČNIMI UČNIMI TEŽAVAMI</a:t>
            </a:r>
          </a:p>
        </p:txBody>
      </p:sp>
      <p:sp>
        <p:nvSpPr>
          <p:cNvPr id="22" name="PoljeZBesedilom 21">
            <a:extLst>
              <a:ext uri="{FF2B5EF4-FFF2-40B4-BE49-F238E27FC236}">
                <a16:creationId xmlns:a16="http://schemas.microsoft.com/office/drawing/2014/main" id="{BB9DDBF4-76C4-A772-15D1-6D3B0BD5DAD3}"/>
              </a:ext>
            </a:extLst>
          </p:cNvPr>
          <p:cNvSpPr txBox="1"/>
          <p:nvPr/>
        </p:nvSpPr>
        <p:spPr>
          <a:xfrm>
            <a:off x="6468178" y="4885040"/>
            <a:ext cx="1814999" cy="646331"/>
          </a:xfrm>
          <a:prstGeom prst="rect">
            <a:avLst/>
          </a:prstGeom>
          <a:noFill/>
        </p:spPr>
        <p:txBody>
          <a:bodyPr wrap="square" rtlCol="0">
            <a:spAutoFit/>
          </a:bodyPr>
          <a:lstStyle/>
          <a:p>
            <a:r>
              <a:rPr lang="sl-SI" dirty="0">
                <a:latin typeface="Aptos" panose="020B0004020202020204" pitchFamily="34" charset="0"/>
              </a:rPr>
              <a:t>DOLGOTRAJNO BOLNE OSEBE</a:t>
            </a:r>
          </a:p>
        </p:txBody>
      </p:sp>
      <p:sp>
        <p:nvSpPr>
          <p:cNvPr id="23" name="PoljeZBesedilom 22">
            <a:extLst>
              <a:ext uri="{FF2B5EF4-FFF2-40B4-BE49-F238E27FC236}">
                <a16:creationId xmlns:a16="http://schemas.microsoft.com/office/drawing/2014/main" id="{CF3B3F49-5062-3D73-E5EB-1AB7F063D2CB}"/>
              </a:ext>
            </a:extLst>
          </p:cNvPr>
          <p:cNvSpPr txBox="1"/>
          <p:nvPr/>
        </p:nvSpPr>
        <p:spPr>
          <a:xfrm>
            <a:off x="3658226" y="5033561"/>
            <a:ext cx="1439055" cy="646331"/>
          </a:xfrm>
          <a:prstGeom prst="rect">
            <a:avLst/>
          </a:prstGeom>
          <a:noFill/>
        </p:spPr>
        <p:txBody>
          <a:bodyPr wrap="square" rtlCol="0">
            <a:spAutoFit/>
          </a:bodyPr>
          <a:lstStyle/>
          <a:p>
            <a:r>
              <a:rPr lang="sl-SI" dirty="0">
                <a:latin typeface="Aptos" panose="020B0004020202020204" pitchFamily="34" charset="0"/>
              </a:rPr>
              <a:t>NADARJENE OSEBE</a:t>
            </a:r>
          </a:p>
        </p:txBody>
      </p:sp>
      <p:sp>
        <p:nvSpPr>
          <p:cNvPr id="24" name="PoljeZBesedilom 23">
            <a:extLst>
              <a:ext uri="{FF2B5EF4-FFF2-40B4-BE49-F238E27FC236}">
                <a16:creationId xmlns:a16="http://schemas.microsoft.com/office/drawing/2014/main" id="{D9AF766D-8C4F-AFD5-E8D3-4B779B0D311F}"/>
              </a:ext>
            </a:extLst>
          </p:cNvPr>
          <p:cNvSpPr txBox="1"/>
          <p:nvPr/>
        </p:nvSpPr>
        <p:spPr>
          <a:xfrm>
            <a:off x="595819" y="4553183"/>
            <a:ext cx="1872171" cy="1200329"/>
          </a:xfrm>
          <a:prstGeom prst="rect">
            <a:avLst/>
          </a:prstGeom>
          <a:noFill/>
        </p:spPr>
        <p:txBody>
          <a:bodyPr wrap="square" rtlCol="0">
            <a:spAutoFit/>
          </a:bodyPr>
          <a:lstStyle/>
          <a:p>
            <a:r>
              <a:rPr lang="sl-SI" dirty="0">
                <a:latin typeface="Aptos" panose="020B0004020202020204" pitchFamily="34" charset="0"/>
              </a:rPr>
              <a:t>OSEBE S ČUSTVENO-VEDENJSKIMI MOTNJAMI</a:t>
            </a:r>
          </a:p>
        </p:txBody>
      </p:sp>
      <p:sp>
        <p:nvSpPr>
          <p:cNvPr id="25" name="Elipsa 24">
            <a:extLst>
              <a:ext uri="{FF2B5EF4-FFF2-40B4-BE49-F238E27FC236}">
                <a16:creationId xmlns:a16="http://schemas.microsoft.com/office/drawing/2014/main" id="{AEA147E2-2E70-E1C2-C009-23CE215A4435}"/>
              </a:ext>
            </a:extLst>
          </p:cNvPr>
          <p:cNvSpPr/>
          <p:nvPr/>
        </p:nvSpPr>
        <p:spPr>
          <a:xfrm>
            <a:off x="2443750" y="1709090"/>
            <a:ext cx="2038662" cy="1693889"/>
          </a:xfrm>
          <a:prstGeom prst="ellipse">
            <a:avLst/>
          </a:prstGeom>
          <a:ln w="28575"/>
        </p:spPr>
        <p:style>
          <a:lnRef idx="2">
            <a:schemeClr val="accent6"/>
          </a:lnRef>
          <a:fillRef idx="1">
            <a:schemeClr val="lt1"/>
          </a:fillRef>
          <a:effectRef idx="0">
            <a:schemeClr val="accent6"/>
          </a:effectRef>
          <a:fontRef idx="minor">
            <a:schemeClr val="dk1"/>
          </a:fontRef>
        </p:style>
        <p:txBody>
          <a:bodyPr rtlCol="0" anchor="ctr"/>
          <a:lstStyle/>
          <a:p>
            <a:r>
              <a:rPr lang="sl-SI" dirty="0">
                <a:latin typeface="Aptos" panose="020B0004020202020204" pitchFamily="34" charset="0"/>
              </a:rPr>
              <a:t>OSEBE Z MOTNJAMI AVTISTIČNEGA SPEKTRA</a:t>
            </a:r>
          </a:p>
        </p:txBody>
      </p:sp>
    </p:spTree>
    <p:extLst>
      <p:ext uri="{BB962C8B-B14F-4D97-AF65-F5344CB8AC3E}">
        <p14:creationId xmlns:p14="http://schemas.microsoft.com/office/powerpoint/2010/main" val="3981250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94">
            <a:extLst>
              <a:ext uri="{FF2B5EF4-FFF2-40B4-BE49-F238E27FC236}">
                <a16:creationId xmlns:a16="http://schemas.microsoft.com/office/drawing/2014/main" id="{95458737-DFEE-5C44-022E-914B5CB33017}"/>
              </a:ext>
            </a:extLst>
          </p:cNvPr>
          <p:cNvPicPr/>
          <p:nvPr/>
        </p:nvPicPr>
        <p:blipFill>
          <a:blip r:embed="rId2"/>
          <a:stretch>
            <a:fillRect/>
          </a:stretch>
        </p:blipFill>
        <p:spPr>
          <a:xfrm>
            <a:off x="6495504" y="2135187"/>
            <a:ext cx="5099050" cy="3096895"/>
          </a:xfrm>
          <a:prstGeom prst="rect">
            <a:avLst/>
          </a:prstGeom>
        </p:spPr>
      </p:pic>
      <p:graphicFrame>
        <p:nvGraphicFramePr>
          <p:cNvPr id="3" name="Tabela 2">
            <a:extLst>
              <a:ext uri="{FF2B5EF4-FFF2-40B4-BE49-F238E27FC236}">
                <a16:creationId xmlns:a16="http://schemas.microsoft.com/office/drawing/2014/main" id="{15C1C3B1-AC2E-2E06-0F47-7807D8D63322}"/>
              </a:ext>
            </a:extLst>
          </p:cNvPr>
          <p:cNvGraphicFramePr>
            <a:graphicFrameLocks noGrp="1"/>
          </p:cNvGraphicFramePr>
          <p:nvPr>
            <p:extLst>
              <p:ext uri="{D42A27DB-BD31-4B8C-83A1-F6EECF244321}">
                <p14:modId xmlns:p14="http://schemas.microsoft.com/office/powerpoint/2010/main" val="2063588724"/>
              </p:ext>
            </p:extLst>
          </p:nvPr>
        </p:nvGraphicFramePr>
        <p:xfrm>
          <a:off x="996950" y="2135187"/>
          <a:ext cx="5099050" cy="3096895"/>
        </p:xfrm>
        <a:graphic>
          <a:graphicData uri="http://schemas.openxmlformats.org/drawingml/2006/table">
            <a:tbl>
              <a:tblPr firstRow="1" firstCol="1" bandRow="1">
                <a:tableStyleId>{5C22544A-7EE6-4342-B048-85BDC9FD1C3A}</a:tableStyleId>
              </a:tblPr>
              <a:tblGrid>
                <a:gridCol w="5099050">
                  <a:extLst>
                    <a:ext uri="{9D8B030D-6E8A-4147-A177-3AD203B41FA5}">
                      <a16:colId xmlns:a16="http://schemas.microsoft.com/office/drawing/2014/main" val="2701158848"/>
                    </a:ext>
                  </a:extLst>
                </a:gridCol>
              </a:tblGrid>
              <a:tr h="3096895">
                <a:tc>
                  <a:txBody>
                    <a:bodyPr/>
                    <a:lstStyle/>
                    <a:p>
                      <a:pPr>
                        <a:lnSpc>
                          <a:spcPct val="90000"/>
                        </a:lnSpc>
                        <a:spcAft>
                          <a:spcPts val="795"/>
                        </a:spcAft>
                      </a:pPr>
                      <a:r>
                        <a:rPr lang="sl-SI" sz="2800" kern="100" dirty="0">
                          <a:solidFill>
                            <a:schemeClr val="tx1"/>
                          </a:solidFill>
                          <a:effectLst/>
                          <a:latin typeface="Aptos" panose="020B0004020202020204" pitchFamily="34" charset="0"/>
                        </a:rPr>
                        <a:t>Osebe s posebnimi potrebami so lahko:</a:t>
                      </a:r>
                    </a:p>
                    <a:p>
                      <a:pPr marL="342900" lvl="0" indent="-342900" fontAlgn="base">
                        <a:lnSpc>
                          <a:spcPct val="107000"/>
                        </a:lnSpc>
                        <a:spcAft>
                          <a:spcPts val="585"/>
                        </a:spcAft>
                        <a:buClr>
                          <a:srgbClr val="000000"/>
                        </a:buClr>
                        <a:buSzPts val="2400"/>
                        <a:buFont typeface="Arial" panose="020B0604020202020204" pitchFamily="34" charset="0"/>
                        <a:buChar char="•"/>
                      </a:pPr>
                      <a:r>
                        <a:rPr lang="sl-SI" sz="2800" u="none" strike="noStrike" kern="100" dirty="0">
                          <a:solidFill>
                            <a:schemeClr val="tx1"/>
                          </a:solidFill>
                          <a:effectLst/>
                          <a:uFill>
                            <a:solidFill>
                              <a:srgbClr val="000000"/>
                            </a:solidFill>
                          </a:uFill>
                          <a:latin typeface="Aptos" panose="020B0004020202020204" pitchFamily="34" charset="0"/>
                        </a:rPr>
                        <a:t>Vidne </a:t>
                      </a:r>
                      <a:r>
                        <a:rPr lang="sl-SI" sz="2800" b="0" u="none" strike="noStrike" kern="100" dirty="0">
                          <a:solidFill>
                            <a:schemeClr val="tx1"/>
                          </a:solidFill>
                          <a:effectLst/>
                          <a:uFill>
                            <a:solidFill>
                              <a:srgbClr val="000000"/>
                            </a:solidFill>
                          </a:uFill>
                          <a:latin typeface="Aptos" panose="020B0004020202020204" pitchFamily="34" charset="0"/>
                        </a:rPr>
                        <a:t>(avtizem, ljudje na vozičku,...)</a:t>
                      </a:r>
                    </a:p>
                    <a:p>
                      <a:pPr marL="342900" lvl="0" indent="-342900" fontAlgn="base">
                        <a:lnSpc>
                          <a:spcPct val="107000"/>
                        </a:lnSpc>
                        <a:spcAft>
                          <a:spcPts val="800"/>
                        </a:spcAft>
                        <a:buClr>
                          <a:srgbClr val="000000"/>
                        </a:buClr>
                        <a:buSzPts val="2400"/>
                        <a:buFont typeface="Arial" panose="020B0604020202020204" pitchFamily="34" charset="0"/>
                        <a:buChar char="•"/>
                      </a:pPr>
                      <a:r>
                        <a:rPr lang="sl-SI" sz="2800" b="1" u="none" strike="noStrike" kern="100" dirty="0">
                          <a:solidFill>
                            <a:schemeClr val="tx1"/>
                          </a:solidFill>
                          <a:effectLst/>
                          <a:uFill>
                            <a:solidFill>
                              <a:srgbClr val="000000"/>
                            </a:solidFill>
                          </a:uFill>
                          <a:latin typeface="Aptos" panose="020B0004020202020204" pitchFamily="34" charset="0"/>
                        </a:rPr>
                        <a:t>Nevidne </a:t>
                      </a:r>
                      <a:r>
                        <a:rPr lang="sl-SI" sz="2800" u="none" strike="noStrike" kern="100" dirty="0">
                          <a:solidFill>
                            <a:schemeClr val="tx1"/>
                          </a:solidFill>
                          <a:effectLst/>
                          <a:uFill>
                            <a:solidFill>
                              <a:srgbClr val="000000"/>
                            </a:solidFill>
                          </a:uFill>
                          <a:latin typeface="Aptos" panose="020B0004020202020204" pitchFamily="34" charset="0"/>
                        </a:rPr>
                        <a:t>(duševne motnje, gluhi, kronične bolezni,...)</a:t>
                      </a:r>
                      <a:endParaRPr lang="sl-SI" sz="2800" u="none" strike="noStrike" kern="100" dirty="0">
                        <a:solidFill>
                          <a:schemeClr val="tx1"/>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endParaRPr>
                    </a:p>
                  </a:txBody>
                  <a:tcPr marR="205740" marT="69215" marB="0"/>
                </a:tc>
                <a:extLst>
                  <a:ext uri="{0D108BD9-81ED-4DB2-BD59-A6C34878D82A}">
                    <a16:rowId xmlns:a16="http://schemas.microsoft.com/office/drawing/2014/main" val="2879211086"/>
                  </a:ext>
                </a:extLst>
              </a:tr>
            </a:tbl>
          </a:graphicData>
        </a:graphic>
      </p:graphicFrame>
      <p:sp>
        <p:nvSpPr>
          <p:cNvPr id="5" name="PoljeZBesedilom 4">
            <a:extLst>
              <a:ext uri="{FF2B5EF4-FFF2-40B4-BE49-F238E27FC236}">
                <a16:creationId xmlns:a16="http://schemas.microsoft.com/office/drawing/2014/main" id="{84D23783-C7FF-1347-D84C-46D49DEC4F13}"/>
              </a:ext>
            </a:extLst>
          </p:cNvPr>
          <p:cNvSpPr txBox="1"/>
          <p:nvPr/>
        </p:nvSpPr>
        <p:spPr>
          <a:xfrm>
            <a:off x="996950" y="282514"/>
            <a:ext cx="10455302" cy="1754326"/>
          </a:xfrm>
          <a:prstGeom prst="rect">
            <a:avLst/>
          </a:prstGeom>
          <a:noFill/>
        </p:spPr>
        <p:txBody>
          <a:bodyPr wrap="square" rtlCol="0">
            <a:spAutoFit/>
          </a:bodyPr>
          <a:lstStyle/>
          <a:p>
            <a:r>
              <a:rPr lang="sl-SI" sz="5400" dirty="0">
                <a:latin typeface="Aptos" panose="020B0004020202020204" pitchFamily="34" charset="0"/>
              </a:rPr>
              <a:t>OSEBE S POSEBNIMI POTREBAMI NISO VEDNO VIDNE …</a:t>
            </a:r>
          </a:p>
        </p:txBody>
      </p:sp>
    </p:spTree>
    <p:extLst>
      <p:ext uri="{BB962C8B-B14F-4D97-AF65-F5344CB8AC3E}">
        <p14:creationId xmlns:p14="http://schemas.microsoft.com/office/powerpoint/2010/main" val="1420644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16">
            <a:extLst>
              <a:ext uri="{FF2B5EF4-FFF2-40B4-BE49-F238E27FC236}">
                <a16:creationId xmlns:a16="http://schemas.microsoft.com/office/drawing/2014/main" id="{A54DC720-CF5F-E39E-6508-15E8119CB5DD}"/>
              </a:ext>
            </a:extLst>
          </p:cNvPr>
          <p:cNvGrpSpPr/>
          <p:nvPr/>
        </p:nvGrpSpPr>
        <p:grpSpPr>
          <a:xfrm>
            <a:off x="539646" y="479685"/>
            <a:ext cx="11227633" cy="5636302"/>
            <a:chOff x="-8127" y="0"/>
            <a:chExt cx="11334976" cy="4649711"/>
          </a:xfrm>
        </p:grpSpPr>
        <p:pic>
          <p:nvPicPr>
            <p:cNvPr id="3" name="Picture 4122">
              <a:extLst>
                <a:ext uri="{FF2B5EF4-FFF2-40B4-BE49-F238E27FC236}">
                  <a16:creationId xmlns:a16="http://schemas.microsoft.com/office/drawing/2014/main" id="{D7671E3E-C96F-DA4A-B8B4-6B970B75B526}"/>
                </a:ext>
              </a:extLst>
            </p:cNvPr>
            <p:cNvPicPr/>
            <p:nvPr/>
          </p:nvPicPr>
          <p:blipFill>
            <a:blip r:embed="rId2"/>
            <a:stretch>
              <a:fillRect/>
            </a:stretch>
          </p:blipFill>
          <p:spPr>
            <a:xfrm>
              <a:off x="-8127" y="3629660"/>
              <a:ext cx="4120897" cy="853440"/>
            </a:xfrm>
            <a:prstGeom prst="rect">
              <a:avLst/>
            </a:prstGeom>
          </p:spPr>
        </p:pic>
        <p:sp>
          <p:nvSpPr>
            <p:cNvPr id="4" name="Shape 205">
              <a:extLst>
                <a:ext uri="{FF2B5EF4-FFF2-40B4-BE49-F238E27FC236}">
                  <a16:creationId xmlns:a16="http://schemas.microsoft.com/office/drawing/2014/main" id="{66BC4AA6-66DA-F6D4-F47E-8B78670E8874}"/>
                </a:ext>
              </a:extLst>
            </p:cNvPr>
            <p:cNvSpPr/>
            <p:nvPr/>
          </p:nvSpPr>
          <p:spPr>
            <a:xfrm>
              <a:off x="0" y="3636265"/>
              <a:ext cx="4114800" cy="845820"/>
            </a:xfrm>
            <a:custGeom>
              <a:avLst/>
              <a:gdLst/>
              <a:ahLst/>
              <a:cxnLst/>
              <a:rect l="0" t="0" r="0" b="0"/>
              <a:pathLst>
                <a:path w="4114800" h="845820">
                  <a:moveTo>
                    <a:pt x="0" y="845820"/>
                  </a:moveTo>
                  <a:lnTo>
                    <a:pt x="4114800" y="845820"/>
                  </a:lnTo>
                  <a:lnTo>
                    <a:pt x="4114800" y="0"/>
                  </a:lnTo>
                  <a:lnTo>
                    <a:pt x="0" y="0"/>
                  </a:lnTo>
                  <a:close/>
                </a:path>
              </a:pathLst>
            </a:custGeom>
            <a:ln w="6096" cap="flat">
              <a:miter lim="127000"/>
            </a:ln>
          </p:spPr>
          <p:style>
            <a:lnRef idx="1">
              <a:srgbClr val="5B9BD5"/>
            </a:lnRef>
            <a:fillRef idx="0">
              <a:srgbClr val="000000">
                <a:alpha val="0"/>
              </a:srgbClr>
            </a:fillRef>
            <a:effectRef idx="0">
              <a:scrgbClr r="0" g="0" b="0"/>
            </a:effectRef>
            <a:fontRef idx="none"/>
          </p:style>
          <p:txBody>
            <a:bodyPr/>
            <a:lstStyle/>
            <a:p>
              <a:endParaRPr lang="sl-SI"/>
            </a:p>
          </p:txBody>
        </p:sp>
        <p:sp>
          <p:nvSpPr>
            <p:cNvPr id="5" name="Rectangle 206">
              <a:extLst>
                <a:ext uri="{FF2B5EF4-FFF2-40B4-BE49-F238E27FC236}">
                  <a16:creationId xmlns:a16="http://schemas.microsoft.com/office/drawing/2014/main" id="{B5EEE417-28F8-0ADA-129A-F6216F5DE1EC}"/>
                </a:ext>
              </a:extLst>
            </p:cNvPr>
            <p:cNvSpPr/>
            <p:nvPr/>
          </p:nvSpPr>
          <p:spPr>
            <a:xfrm>
              <a:off x="90830" y="3675203"/>
              <a:ext cx="5021922" cy="344776"/>
            </a:xfrm>
            <a:prstGeom prst="rect">
              <a:avLst/>
            </a:prstGeom>
            <a:ln>
              <a:noFill/>
            </a:ln>
          </p:spPr>
          <p:txBody>
            <a:bodyPr vert="horz" lIns="0" tIns="0" rIns="0" bIns="0" rtlCol="0">
              <a:noAutofit/>
            </a:bodyPr>
            <a:lstStyle/>
            <a:p>
              <a:pPr>
                <a:lnSpc>
                  <a:spcPct val="107000"/>
                </a:lnSpc>
                <a:spcAft>
                  <a:spcPts val="800"/>
                </a:spcAft>
              </a:pPr>
              <a:r>
                <a:rPr lang="sl-SI" sz="2000" kern="100">
                  <a:solidFill>
                    <a:srgbClr val="000000"/>
                  </a:solidFill>
                  <a:effectLst/>
                  <a:latin typeface="Calibri" panose="020F0502020204030204" pitchFamily="34" charset="0"/>
                  <a:ea typeface="Calibri" panose="020F0502020204030204" pitchFamily="34" charset="0"/>
                </a:rPr>
                <a:t>Problem znaka je, da vključuje samo </a:t>
              </a:r>
              <a:endParaRPr lang="sl-SI" sz="1100" kern="100">
                <a:solidFill>
                  <a:srgbClr val="000000"/>
                </a:solidFill>
                <a:effectLst/>
                <a:latin typeface="Calibri" panose="020F0502020204030204" pitchFamily="34" charset="0"/>
                <a:ea typeface="Calibri" panose="020F0502020204030204" pitchFamily="34" charset="0"/>
              </a:endParaRPr>
            </a:p>
          </p:txBody>
        </p:sp>
        <p:sp>
          <p:nvSpPr>
            <p:cNvPr id="6" name="Rectangle 207">
              <a:extLst>
                <a:ext uri="{FF2B5EF4-FFF2-40B4-BE49-F238E27FC236}">
                  <a16:creationId xmlns:a16="http://schemas.microsoft.com/office/drawing/2014/main" id="{AE714218-DD2F-EB19-C332-B3ADB98EEDB1}"/>
                </a:ext>
              </a:extLst>
            </p:cNvPr>
            <p:cNvSpPr/>
            <p:nvPr/>
          </p:nvSpPr>
          <p:spPr>
            <a:xfrm>
              <a:off x="90830" y="3919043"/>
              <a:ext cx="5007367" cy="344776"/>
            </a:xfrm>
            <a:prstGeom prst="rect">
              <a:avLst/>
            </a:prstGeom>
            <a:ln>
              <a:noFill/>
            </a:ln>
          </p:spPr>
          <p:txBody>
            <a:bodyPr vert="horz" lIns="0" tIns="0" rIns="0" bIns="0" rtlCol="0">
              <a:noAutofit/>
            </a:bodyPr>
            <a:lstStyle/>
            <a:p>
              <a:pPr>
                <a:lnSpc>
                  <a:spcPct val="107000"/>
                </a:lnSpc>
                <a:spcAft>
                  <a:spcPts val="800"/>
                </a:spcAft>
              </a:pPr>
              <a:r>
                <a:rPr lang="sl-SI" sz="2000" kern="100">
                  <a:solidFill>
                    <a:srgbClr val="000000"/>
                  </a:solidFill>
                  <a:effectLst/>
                  <a:latin typeface="Calibri" panose="020F0502020204030204" pitchFamily="34" charset="0"/>
                  <a:ea typeface="Calibri" panose="020F0502020204030204" pitchFamily="34" charset="0"/>
                </a:rPr>
                <a:t>osebe na vozičku, ne pa vseh ostalih </a:t>
              </a:r>
              <a:endParaRPr lang="sl-SI" sz="1100" kern="100">
                <a:solidFill>
                  <a:srgbClr val="000000"/>
                </a:solidFill>
                <a:effectLst/>
                <a:latin typeface="Calibri" panose="020F0502020204030204" pitchFamily="34" charset="0"/>
                <a:ea typeface="Calibri" panose="020F0502020204030204" pitchFamily="34" charset="0"/>
              </a:endParaRPr>
            </a:p>
          </p:txBody>
        </p:sp>
        <p:sp>
          <p:nvSpPr>
            <p:cNvPr id="7" name="Rectangle 208">
              <a:extLst>
                <a:ext uri="{FF2B5EF4-FFF2-40B4-BE49-F238E27FC236}">
                  <a16:creationId xmlns:a16="http://schemas.microsoft.com/office/drawing/2014/main" id="{261A2872-4531-61CB-2745-F1360CBB56A1}"/>
                </a:ext>
              </a:extLst>
            </p:cNvPr>
            <p:cNvSpPr/>
            <p:nvPr/>
          </p:nvSpPr>
          <p:spPr>
            <a:xfrm>
              <a:off x="90830" y="4162883"/>
              <a:ext cx="2938142" cy="344776"/>
            </a:xfrm>
            <a:prstGeom prst="rect">
              <a:avLst/>
            </a:prstGeom>
            <a:ln>
              <a:noFill/>
            </a:ln>
          </p:spPr>
          <p:txBody>
            <a:bodyPr vert="horz" lIns="0" tIns="0" rIns="0" bIns="0" rtlCol="0">
              <a:noAutofit/>
            </a:bodyPr>
            <a:lstStyle/>
            <a:p>
              <a:pPr>
                <a:lnSpc>
                  <a:spcPct val="107000"/>
                </a:lnSpc>
                <a:spcAft>
                  <a:spcPts val="800"/>
                </a:spcAft>
              </a:pPr>
              <a:r>
                <a:rPr lang="sl-SI" sz="2000" kern="100">
                  <a:solidFill>
                    <a:srgbClr val="000000"/>
                  </a:solidFill>
                  <a:effectLst/>
                  <a:latin typeface="Calibri" panose="020F0502020204030204" pitchFamily="34" charset="0"/>
                  <a:ea typeface="Calibri" panose="020F0502020204030204" pitchFamily="34" charset="0"/>
                </a:rPr>
                <a:t>vrst posebnih potreb.</a:t>
              </a:r>
              <a:endParaRPr lang="sl-SI" sz="1100" kern="100">
                <a:solidFill>
                  <a:srgbClr val="000000"/>
                </a:solidFill>
                <a:effectLst/>
                <a:latin typeface="Calibri" panose="020F0502020204030204" pitchFamily="34" charset="0"/>
                <a:ea typeface="Calibri" panose="020F0502020204030204" pitchFamily="34" charset="0"/>
              </a:endParaRPr>
            </a:p>
          </p:txBody>
        </p:sp>
        <p:pic>
          <p:nvPicPr>
            <p:cNvPr id="8" name="Picture 210">
              <a:extLst>
                <a:ext uri="{FF2B5EF4-FFF2-40B4-BE49-F238E27FC236}">
                  <a16:creationId xmlns:a16="http://schemas.microsoft.com/office/drawing/2014/main" id="{49C4DEE4-BE47-8948-CA06-0FE4DB5242DD}"/>
                </a:ext>
              </a:extLst>
            </p:cNvPr>
            <p:cNvPicPr/>
            <p:nvPr/>
          </p:nvPicPr>
          <p:blipFill>
            <a:blip r:embed="rId3"/>
            <a:stretch>
              <a:fillRect/>
            </a:stretch>
          </p:blipFill>
          <p:spPr>
            <a:xfrm>
              <a:off x="6132576" y="0"/>
              <a:ext cx="3474721" cy="3520441"/>
            </a:xfrm>
            <a:prstGeom prst="rect">
              <a:avLst/>
            </a:prstGeom>
          </p:spPr>
        </p:pic>
        <p:pic>
          <p:nvPicPr>
            <p:cNvPr id="9" name="Picture 212">
              <a:extLst>
                <a:ext uri="{FF2B5EF4-FFF2-40B4-BE49-F238E27FC236}">
                  <a16:creationId xmlns:a16="http://schemas.microsoft.com/office/drawing/2014/main" id="{614AE9CA-F346-5045-3491-9A6A27E3B4B9}"/>
                </a:ext>
              </a:extLst>
            </p:cNvPr>
            <p:cNvPicPr/>
            <p:nvPr/>
          </p:nvPicPr>
          <p:blipFill>
            <a:blip r:embed="rId4"/>
            <a:stretch>
              <a:fillRect/>
            </a:stretch>
          </p:blipFill>
          <p:spPr>
            <a:xfrm>
              <a:off x="338328" y="57913"/>
              <a:ext cx="3387852" cy="3404616"/>
            </a:xfrm>
            <a:prstGeom prst="rect">
              <a:avLst/>
            </a:prstGeom>
          </p:spPr>
        </p:pic>
        <p:pic>
          <p:nvPicPr>
            <p:cNvPr id="10" name="Picture 215">
              <a:extLst>
                <a:ext uri="{FF2B5EF4-FFF2-40B4-BE49-F238E27FC236}">
                  <a16:creationId xmlns:a16="http://schemas.microsoft.com/office/drawing/2014/main" id="{00FD8810-D598-EDEF-7555-335BA05E562C}"/>
                </a:ext>
              </a:extLst>
            </p:cNvPr>
            <p:cNvPicPr/>
            <p:nvPr/>
          </p:nvPicPr>
          <p:blipFill>
            <a:blip r:embed="rId5"/>
            <a:stretch>
              <a:fillRect/>
            </a:stretch>
          </p:blipFill>
          <p:spPr>
            <a:xfrm>
              <a:off x="6085332" y="3755136"/>
              <a:ext cx="4073652" cy="789445"/>
            </a:xfrm>
            <a:prstGeom prst="rect">
              <a:avLst/>
            </a:prstGeom>
          </p:spPr>
        </p:pic>
        <p:pic>
          <p:nvPicPr>
            <p:cNvPr id="11" name="Picture 218">
              <a:extLst>
                <a:ext uri="{FF2B5EF4-FFF2-40B4-BE49-F238E27FC236}">
                  <a16:creationId xmlns:a16="http://schemas.microsoft.com/office/drawing/2014/main" id="{194F1825-5581-9B65-F4C8-575B056EA3DD}"/>
                </a:ext>
              </a:extLst>
            </p:cNvPr>
            <p:cNvPicPr/>
            <p:nvPr/>
          </p:nvPicPr>
          <p:blipFill>
            <a:blip r:embed="rId6"/>
            <a:stretch>
              <a:fillRect/>
            </a:stretch>
          </p:blipFill>
          <p:spPr>
            <a:xfrm>
              <a:off x="6027420" y="3729228"/>
              <a:ext cx="4223004" cy="920483"/>
            </a:xfrm>
            <a:prstGeom prst="rect">
              <a:avLst/>
            </a:prstGeom>
          </p:spPr>
        </p:pic>
        <p:pic>
          <p:nvPicPr>
            <p:cNvPr id="12" name="Picture 4121">
              <a:extLst>
                <a:ext uri="{FF2B5EF4-FFF2-40B4-BE49-F238E27FC236}">
                  <a16:creationId xmlns:a16="http://schemas.microsoft.com/office/drawing/2014/main" id="{C1A9B3EB-206F-0AC1-47D6-3CF631CC0196}"/>
                </a:ext>
              </a:extLst>
            </p:cNvPr>
            <p:cNvPicPr/>
            <p:nvPr/>
          </p:nvPicPr>
          <p:blipFill>
            <a:blip r:embed="rId7"/>
            <a:stretch>
              <a:fillRect/>
            </a:stretch>
          </p:blipFill>
          <p:spPr>
            <a:xfrm>
              <a:off x="6128512" y="3775965"/>
              <a:ext cx="3989833" cy="707136"/>
            </a:xfrm>
            <a:prstGeom prst="rect">
              <a:avLst/>
            </a:prstGeom>
          </p:spPr>
        </p:pic>
        <p:sp>
          <p:nvSpPr>
            <p:cNvPr id="13" name="Shape 220">
              <a:extLst>
                <a:ext uri="{FF2B5EF4-FFF2-40B4-BE49-F238E27FC236}">
                  <a16:creationId xmlns:a16="http://schemas.microsoft.com/office/drawing/2014/main" id="{49373D2D-F81B-1A43-C606-8E2915031B77}"/>
                </a:ext>
              </a:extLst>
            </p:cNvPr>
            <p:cNvSpPr/>
            <p:nvPr/>
          </p:nvSpPr>
          <p:spPr>
            <a:xfrm>
              <a:off x="6132576" y="3782568"/>
              <a:ext cx="3983736" cy="699516"/>
            </a:xfrm>
            <a:custGeom>
              <a:avLst/>
              <a:gdLst/>
              <a:ahLst/>
              <a:cxnLst/>
              <a:rect l="0" t="0" r="0" b="0"/>
              <a:pathLst>
                <a:path w="3983736" h="699516">
                  <a:moveTo>
                    <a:pt x="0" y="699516"/>
                  </a:moveTo>
                  <a:lnTo>
                    <a:pt x="3983736" y="699516"/>
                  </a:lnTo>
                  <a:lnTo>
                    <a:pt x="3983736" y="0"/>
                  </a:lnTo>
                  <a:lnTo>
                    <a:pt x="0" y="0"/>
                  </a:lnTo>
                  <a:close/>
                </a:path>
              </a:pathLst>
            </a:custGeom>
            <a:ln w="9144" cap="flat">
              <a:miter lim="127000"/>
            </a:ln>
          </p:spPr>
          <p:style>
            <a:lnRef idx="1">
              <a:srgbClr val="FFFFFF"/>
            </a:lnRef>
            <a:fillRef idx="0">
              <a:srgbClr val="000000">
                <a:alpha val="0"/>
              </a:srgbClr>
            </a:fillRef>
            <a:effectRef idx="0">
              <a:scrgbClr r="0" g="0" b="0"/>
            </a:effectRef>
            <a:fontRef idx="none"/>
          </p:style>
          <p:txBody>
            <a:bodyPr/>
            <a:lstStyle/>
            <a:p>
              <a:endParaRPr lang="sl-SI"/>
            </a:p>
          </p:txBody>
        </p:sp>
        <p:sp>
          <p:nvSpPr>
            <p:cNvPr id="14" name="Rectangle 221">
              <a:extLst>
                <a:ext uri="{FF2B5EF4-FFF2-40B4-BE49-F238E27FC236}">
                  <a16:creationId xmlns:a16="http://schemas.microsoft.com/office/drawing/2014/main" id="{50C517F8-7B22-840F-0A1E-B96350015334}"/>
                </a:ext>
              </a:extLst>
            </p:cNvPr>
            <p:cNvSpPr/>
            <p:nvPr/>
          </p:nvSpPr>
          <p:spPr>
            <a:xfrm>
              <a:off x="6224016" y="3875533"/>
              <a:ext cx="5102833" cy="345189"/>
            </a:xfrm>
            <a:prstGeom prst="rect">
              <a:avLst/>
            </a:prstGeom>
            <a:ln>
              <a:noFill/>
            </a:ln>
          </p:spPr>
          <p:txBody>
            <a:bodyPr vert="horz" lIns="0" tIns="0" rIns="0" bIns="0" rtlCol="0">
              <a:noAutofit/>
            </a:bodyPr>
            <a:lstStyle/>
            <a:p>
              <a:pPr>
                <a:lnSpc>
                  <a:spcPct val="107000"/>
                </a:lnSpc>
                <a:spcAft>
                  <a:spcPts val="800"/>
                </a:spcAft>
              </a:pPr>
              <a:r>
                <a:rPr lang="sl-SI" sz="2000" kern="100">
                  <a:solidFill>
                    <a:srgbClr val="000000"/>
                  </a:solidFill>
                  <a:effectLst/>
                  <a:latin typeface="Calibri" panose="020F0502020204030204" pitchFamily="34" charset="0"/>
                  <a:ea typeface="Calibri" panose="020F0502020204030204" pitchFamily="34" charset="0"/>
                </a:rPr>
                <a:t>Odločajo se za primernejši znak, ki bi </a:t>
              </a:r>
              <a:endParaRPr lang="sl-SI" sz="1100" kern="100">
                <a:solidFill>
                  <a:srgbClr val="000000"/>
                </a:solidFill>
                <a:effectLst/>
                <a:latin typeface="Calibri" panose="020F0502020204030204" pitchFamily="34" charset="0"/>
                <a:ea typeface="Calibri" panose="020F0502020204030204" pitchFamily="34" charset="0"/>
              </a:endParaRPr>
            </a:p>
          </p:txBody>
        </p:sp>
        <p:sp>
          <p:nvSpPr>
            <p:cNvPr id="15" name="Rectangle 222">
              <a:extLst>
                <a:ext uri="{FF2B5EF4-FFF2-40B4-BE49-F238E27FC236}">
                  <a16:creationId xmlns:a16="http://schemas.microsoft.com/office/drawing/2014/main" id="{C5DA4AFE-95A5-A7A1-F7F5-20B265CCFC2D}"/>
                </a:ext>
              </a:extLst>
            </p:cNvPr>
            <p:cNvSpPr/>
            <p:nvPr/>
          </p:nvSpPr>
          <p:spPr>
            <a:xfrm>
              <a:off x="6224016" y="4182390"/>
              <a:ext cx="5045956" cy="344776"/>
            </a:xfrm>
            <a:prstGeom prst="rect">
              <a:avLst/>
            </a:prstGeom>
            <a:ln>
              <a:noFill/>
            </a:ln>
          </p:spPr>
          <p:txBody>
            <a:bodyPr vert="horz" lIns="0" tIns="0" rIns="0" bIns="0" rtlCol="0">
              <a:noAutofit/>
            </a:bodyPr>
            <a:lstStyle/>
            <a:p>
              <a:pPr>
                <a:lnSpc>
                  <a:spcPct val="107000"/>
                </a:lnSpc>
                <a:spcAft>
                  <a:spcPts val="800"/>
                </a:spcAft>
              </a:pPr>
              <a:r>
                <a:rPr lang="sl-SI" sz="2000" kern="100">
                  <a:solidFill>
                    <a:srgbClr val="000000"/>
                  </a:solidFill>
                  <a:effectLst/>
                  <a:latin typeface="Calibri" panose="020F0502020204030204" pitchFamily="34" charset="0"/>
                  <a:ea typeface="Calibri" panose="020F0502020204030204" pitchFamily="34" charset="0"/>
                </a:rPr>
                <a:t>vključeval vse vrste posebnih potreb.</a:t>
              </a:r>
              <a:endParaRPr lang="sl-SI" sz="1100" kern="100">
                <a:solidFill>
                  <a:srgbClr val="000000"/>
                </a:solidFill>
                <a:effectLst/>
                <a:latin typeface="Calibri" panose="020F0502020204030204" pitchFamily="34" charset="0"/>
                <a:ea typeface="Calibri" panose="020F0502020204030204" pitchFamily="34" charset="0"/>
              </a:endParaRPr>
            </a:p>
          </p:txBody>
        </p:sp>
        <p:sp>
          <p:nvSpPr>
            <p:cNvPr id="16" name="Shape 223">
              <a:extLst>
                <a:ext uri="{FF2B5EF4-FFF2-40B4-BE49-F238E27FC236}">
                  <a16:creationId xmlns:a16="http://schemas.microsoft.com/office/drawing/2014/main" id="{9E5A4219-2E10-DE13-FBFB-8739B9404D0B}"/>
                </a:ext>
              </a:extLst>
            </p:cNvPr>
            <p:cNvSpPr/>
            <p:nvPr/>
          </p:nvSpPr>
          <p:spPr>
            <a:xfrm>
              <a:off x="3912870" y="1888998"/>
              <a:ext cx="2071116" cy="579120"/>
            </a:xfrm>
            <a:custGeom>
              <a:avLst/>
              <a:gdLst/>
              <a:ahLst/>
              <a:cxnLst/>
              <a:rect l="0" t="0" r="0" b="0"/>
              <a:pathLst>
                <a:path w="2071116" h="579120">
                  <a:moveTo>
                    <a:pt x="1781556" y="0"/>
                  </a:moveTo>
                  <a:lnTo>
                    <a:pt x="2071116" y="289560"/>
                  </a:lnTo>
                  <a:lnTo>
                    <a:pt x="1781556" y="579120"/>
                  </a:lnTo>
                  <a:lnTo>
                    <a:pt x="1781556" y="434340"/>
                  </a:lnTo>
                  <a:lnTo>
                    <a:pt x="0" y="434340"/>
                  </a:lnTo>
                  <a:lnTo>
                    <a:pt x="0" y="144780"/>
                  </a:lnTo>
                  <a:lnTo>
                    <a:pt x="1781556" y="144780"/>
                  </a:lnTo>
                  <a:lnTo>
                    <a:pt x="1781556" y="0"/>
                  </a:lnTo>
                  <a:close/>
                </a:path>
              </a:pathLst>
            </a:custGeom>
            <a:ln w="0" cap="flat">
              <a:miter lim="127000"/>
            </a:ln>
          </p:spPr>
          <p:style>
            <a:lnRef idx="0">
              <a:srgbClr val="000000">
                <a:alpha val="0"/>
              </a:srgbClr>
            </a:lnRef>
            <a:fillRef idx="1">
              <a:srgbClr val="5B9BD5"/>
            </a:fillRef>
            <a:effectRef idx="0">
              <a:scrgbClr r="0" g="0" b="0"/>
            </a:effectRef>
            <a:fontRef idx="none"/>
          </p:style>
          <p:txBody>
            <a:bodyPr/>
            <a:lstStyle/>
            <a:p>
              <a:endParaRPr lang="sl-SI"/>
            </a:p>
          </p:txBody>
        </p:sp>
        <p:sp>
          <p:nvSpPr>
            <p:cNvPr id="17" name="Shape 224">
              <a:extLst>
                <a:ext uri="{FF2B5EF4-FFF2-40B4-BE49-F238E27FC236}">
                  <a16:creationId xmlns:a16="http://schemas.microsoft.com/office/drawing/2014/main" id="{B1D5B149-6056-EA6C-BEE5-3F028647C954}"/>
                </a:ext>
              </a:extLst>
            </p:cNvPr>
            <p:cNvSpPr/>
            <p:nvPr/>
          </p:nvSpPr>
          <p:spPr>
            <a:xfrm>
              <a:off x="3912870" y="1888998"/>
              <a:ext cx="2071116" cy="579120"/>
            </a:xfrm>
            <a:custGeom>
              <a:avLst/>
              <a:gdLst/>
              <a:ahLst/>
              <a:cxnLst/>
              <a:rect l="0" t="0" r="0" b="0"/>
              <a:pathLst>
                <a:path w="2071116" h="579120">
                  <a:moveTo>
                    <a:pt x="0" y="144780"/>
                  </a:moveTo>
                  <a:lnTo>
                    <a:pt x="1781556" y="144780"/>
                  </a:lnTo>
                  <a:lnTo>
                    <a:pt x="1781556" y="0"/>
                  </a:lnTo>
                  <a:lnTo>
                    <a:pt x="2071116" y="289560"/>
                  </a:lnTo>
                  <a:lnTo>
                    <a:pt x="1781556" y="579120"/>
                  </a:lnTo>
                  <a:lnTo>
                    <a:pt x="1781556" y="434340"/>
                  </a:lnTo>
                  <a:lnTo>
                    <a:pt x="0" y="434340"/>
                  </a:lnTo>
                  <a:close/>
                </a:path>
              </a:pathLst>
            </a:custGeom>
            <a:ln w="25908" cap="flat">
              <a:miter lim="127000"/>
            </a:ln>
          </p:spPr>
          <p:style>
            <a:lnRef idx="1">
              <a:srgbClr val="43729D"/>
            </a:lnRef>
            <a:fillRef idx="0">
              <a:srgbClr val="000000">
                <a:alpha val="0"/>
              </a:srgbClr>
            </a:fillRef>
            <a:effectRef idx="0">
              <a:scrgbClr r="0" g="0" b="0"/>
            </a:effectRef>
            <a:fontRef idx="none"/>
          </p:style>
          <p:txBody>
            <a:bodyPr/>
            <a:lstStyle/>
            <a:p>
              <a:endParaRPr lang="sl-SI"/>
            </a:p>
          </p:txBody>
        </p:sp>
      </p:grpSp>
    </p:spTree>
    <p:extLst>
      <p:ext uri="{BB962C8B-B14F-4D97-AF65-F5344CB8AC3E}">
        <p14:creationId xmlns:p14="http://schemas.microsoft.com/office/powerpoint/2010/main" val="312087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jeZBesedilom 3">
            <a:extLst>
              <a:ext uri="{FF2B5EF4-FFF2-40B4-BE49-F238E27FC236}">
                <a16:creationId xmlns:a16="http://schemas.microsoft.com/office/drawing/2014/main" id="{94CBAA86-7D4F-C7D0-EB80-45EE507E3130}"/>
              </a:ext>
            </a:extLst>
          </p:cNvPr>
          <p:cNvSpPr txBox="1"/>
          <p:nvPr/>
        </p:nvSpPr>
        <p:spPr>
          <a:xfrm>
            <a:off x="839755" y="457200"/>
            <a:ext cx="9899780" cy="923330"/>
          </a:xfrm>
          <a:prstGeom prst="rect">
            <a:avLst/>
          </a:prstGeom>
          <a:noFill/>
        </p:spPr>
        <p:txBody>
          <a:bodyPr wrap="square" rtlCol="0">
            <a:spAutoFit/>
          </a:bodyPr>
          <a:lstStyle/>
          <a:p>
            <a:pPr algn="ctr"/>
            <a:r>
              <a:rPr lang="sl-SI" sz="5400" dirty="0">
                <a:latin typeface="Aptos" panose="020B0004020202020204" pitchFamily="34" charset="0"/>
              </a:rPr>
              <a:t>PRILAGODITVE V SLOVENIJI </a:t>
            </a:r>
          </a:p>
        </p:txBody>
      </p:sp>
      <p:sp>
        <p:nvSpPr>
          <p:cNvPr id="6" name="PoljeZBesedilom 5">
            <a:extLst>
              <a:ext uri="{FF2B5EF4-FFF2-40B4-BE49-F238E27FC236}">
                <a16:creationId xmlns:a16="http://schemas.microsoft.com/office/drawing/2014/main" id="{E00F06CA-F49C-B02C-7C9A-A46D30C971DD}"/>
              </a:ext>
            </a:extLst>
          </p:cNvPr>
          <p:cNvSpPr txBox="1"/>
          <p:nvPr/>
        </p:nvSpPr>
        <p:spPr>
          <a:xfrm>
            <a:off x="940059" y="1913918"/>
            <a:ext cx="6097554" cy="3609963"/>
          </a:xfrm>
          <a:prstGeom prst="rect">
            <a:avLst/>
          </a:prstGeom>
          <a:noFill/>
        </p:spPr>
        <p:txBody>
          <a:bodyPr wrap="square">
            <a:spAutoFit/>
          </a:bodyPr>
          <a:lstStyle/>
          <a:p>
            <a:pPr marL="342900" lvl="0" indent="-342900" fontAlgn="base">
              <a:lnSpc>
                <a:spcPct val="107000"/>
              </a:lnSpc>
              <a:spcAft>
                <a:spcPts val="535"/>
              </a:spcAft>
              <a:buClr>
                <a:srgbClr val="000000"/>
              </a:buClr>
              <a:buSzPts val="2800"/>
              <a:buFont typeface="Arial" panose="020B0604020202020204" pitchFamily="34" charset="0"/>
              <a:buChar char="•"/>
            </a:pPr>
            <a:r>
              <a:rPr lang="sl-SI" sz="2800"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Posebni programi za šolanje</a:t>
            </a:r>
          </a:p>
          <a:p>
            <a:pPr marL="342900" lvl="0" indent="-342900" fontAlgn="base">
              <a:lnSpc>
                <a:spcPct val="107000"/>
              </a:lnSpc>
              <a:spcAft>
                <a:spcPts val="525"/>
              </a:spcAft>
              <a:buClr>
                <a:srgbClr val="000000"/>
              </a:buClr>
              <a:buSzPts val="2800"/>
              <a:buFont typeface="Arial" panose="020B0604020202020204" pitchFamily="34" charset="0"/>
              <a:buChar char="•"/>
            </a:pPr>
            <a:r>
              <a:rPr lang="sl-SI" sz="2800"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Posebna parkirna mesta </a:t>
            </a:r>
          </a:p>
          <a:p>
            <a:pPr marL="342900" lvl="0" indent="-342900" fontAlgn="base">
              <a:lnSpc>
                <a:spcPct val="107000"/>
              </a:lnSpc>
              <a:spcAft>
                <a:spcPts val="530"/>
              </a:spcAft>
              <a:buClr>
                <a:srgbClr val="000000"/>
              </a:buClr>
              <a:buSzPts val="2800"/>
              <a:buFont typeface="Arial" panose="020B0604020202020204" pitchFamily="34" charset="0"/>
              <a:buChar char="•"/>
            </a:pPr>
            <a:r>
              <a:rPr lang="sl-SI" sz="2800"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Prilagojena stranišča</a:t>
            </a:r>
          </a:p>
          <a:p>
            <a:pPr marL="342900" lvl="0" indent="-342900" fontAlgn="base">
              <a:lnSpc>
                <a:spcPct val="107000"/>
              </a:lnSpc>
              <a:spcAft>
                <a:spcPts val="540"/>
              </a:spcAft>
              <a:buClr>
                <a:srgbClr val="000000"/>
              </a:buClr>
              <a:buSzPts val="2800"/>
              <a:buFont typeface="Arial" panose="020B0604020202020204" pitchFamily="34" charset="0"/>
              <a:buChar char="•"/>
            </a:pPr>
            <a:r>
              <a:rPr lang="sl-SI" sz="2800"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Večja dvigala</a:t>
            </a:r>
          </a:p>
          <a:p>
            <a:pPr marL="342900" lvl="0" indent="-342900" fontAlgn="base">
              <a:lnSpc>
                <a:spcPct val="107000"/>
              </a:lnSpc>
              <a:spcAft>
                <a:spcPts val="525"/>
              </a:spcAft>
              <a:buClr>
                <a:srgbClr val="000000"/>
              </a:buClr>
              <a:buSzPts val="2800"/>
              <a:buFont typeface="Arial" panose="020B0604020202020204" pitchFamily="34" charset="0"/>
              <a:buChar char="•"/>
            </a:pPr>
            <a:r>
              <a:rPr lang="sl-SI" sz="2800" u="none" strike="noStrike" kern="100" dirty="0">
                <a:solidFill>
                  <a:srgbClr val="000000"/>
                </a:solidFill>
                <a:effectLst/>
                <a:uFill>
                  <a:solidFill>
                    <a:srgbClr val="000000"/>
                  </a:solidFill>
                </a:uFill>
                <a:latin typeface="Aptos" panose="020B0004020202020204" pitchFamily="34" charset="0"/>
                <a:ea typeface="Arial" panose="020B0604020202020204" pitchFamily="34" charset="0"/>
                <a:cs typeface="Arial" panose="020B0604020202020204" pitchFamily="34" charset="0"/>
              </a:rPr>
              <a:t>Posebne klančine (do javnih ustanov)</a:t>
            </a:r>
          </a:p>
          <a:p>
            <a:pPr marL="457200" indent="-457200">
              <a:buFont typeface="Arial" panose="020B0604020202020204" pitchFamily="34" charset="0"/>
              <a:buChar char="•"/>
            </a:pPr>
            <a:r>
              <a:rPr lang="sl-SI" sz="2800" dirty="0">
                <a:solidFill>
                  <a:srgbClr val="000000"/>
                </a:solidFill>
                <a:effectLst/>
                <a:latin typeface="Aptos" panose="020B0004020202020204" pitchFamily="34" charset="0"/>
                <a:ea typeface="Calibri" panose="020F0502020204030204" pitchFamily="34" charset="0"/>
              </a:rPr>
              <a:t>Zvočno urejeni prehodi za pešce</a:t>
            </a:r>
            <a:endParaRPr lang="sl-SI" sz="2800" dirty="0">
              <a:latin typeface="Aptos" panose="020B0004020202020204" pitchFamily="34" charset="0"/>
            </a:endParaRPr>
          </a:p>
        </p:txBody>
      </p:sp>
      <p:pic>
        <p:nvPicPr>
          <p:cNvPr id="7" name="Picture 313">
            <a:extLst>
              <a:ext uri="{FF2B5EF4-FFF2-40B4-BE49-F238E27FC236}">
                <a16:creationId xmlns:a16="http://schemas.microsoft.com/office/drawing/2014/main" id="{18521350-268F-F89C-D648-BEEFC3EB58AA}"/>
              </a:ext>
            </a:extLst>
          </p:cNvPr>
          <p:cNvPicPr/>
          <p:nvPr/>
        </p:nvPicPr>
        <p:blipFill>
          <a:blip r:embed="rId2"/>
          <a:stretch>
            <a:fillRect/>
          </a:stretch>
        </p:blipFill>
        <p:spPr>
          <a:xfrm>
            <a:off x="7037613" y="1755298"/>
            <a:ext cx="3427161" cy="3977068"/>
          </a:xfrm>
          <a:prstGeom prst="rect">
            <a:avLst/>
          </a:prstGeom>
        </p:spPr>
      </p:pic>
    </p:spTree>
    <p:extLst>
      <p:ext uri="{BB962C8B-B14F-4D97-AF65-F5344CB8AC3E}">
        <p14:creationId xmlns:p14="http://schemas.microsoft.com/office/powerpoint/2010/main" val="782041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41E9E26D-45CB-8244-F167-77065AC2B1C5}"/>
              </a:ext>
            </a:extLst>
          </p:cNvPr>
          <p:cNvSpPr txBox="1"/>
          <p:nvPr/>
        </p:nvSpPr>
        <p:spPr>
          <a:xfrm>
            <a:off x="-850254" y="1546633"/>
            <a:ext cx="12356064" cy="983539"/>
          </a:xfrm>
          <a:prstGeom prst="rect">
            <a:avLst/>
          </a:prstGeom>
          <a:noFill/>
        </p:spPr>
        <p:txBody>
          <a:bodyPr wrap="square">
            <a:spAutoFit/>
          </a:bodyPr>
          <a:lstStyle/>
          <a:p>
            <a:pPr marL="810260" marR="300990" indent="-6350">
              <a:lnSpc>
                <a:spcPct val="105000"/>
              </a:lnSpc>
              <a:spcAft>
                <a:spcPts val="3195"/>
              </a:spcAft>
            </a:pPr>
            <a:r>
              <a:rPr lang="sl-SI" sz="2800" kern="100" dirty="0">
                <a:solidFill>
                  <a:srgbClr val="000000"/>
                </a:solidFill>
                <a:effectLst/>
                <a:latin typeface="Aptos" panose="020B0004020202020204" pitchFamily="34" charset="0"/>
                <a:ea typeface="Arial" panose="020B0604020202020204" pitchFamily="34" charset="0"/>
              </a:rPr>
              <a:t>Prav posebej pa je potrebno izpostaviti, </a:t>
            </a:r>
            <a:r>
              <a:rPr lang="sl-SI" sz="2800" b="1" kern="100" dirty="0">
                <a:solidFill>
                  <a:srgbClr val="000000"/>
                </a:solidFill>
                <a:effectLst/>
                <a:latin typeface="Aptos" panose="020B0004020202020204" pitchFamily="34" charset="0"/>
                <a:ea typeface="Arial" panose="020B0604020202020204" pitchFamily="34" charset="0"/>
              </a:rPr>
              <a:t>da smo v letu 2021 umestili v Ustavo Republike Slovenije slovenski znakovni jezik.</a:t>
            </a:r>
            <a:endParaRPr lang="sl-SI" sz="2800" kern="100" dirty="0">
              <a:solidFill>
                <a:srgbClr val="000000"/>
              </a:solidFill>
              <a:effectLst/>
              <a:latin typeface="Aptos" panose="020B0004020202020204" pitchFamily="34" charset="0"/>
              <a:ea typeface="Calibri" panose="020F0502020204030204" pitchFamily="34" charset="0"/>
            </a:endParaRPr>
          </a:p>
        </p:txBody>
      </p:sp>
      <p:sp>
        <p:nvSpPr>
          <p:cNvPr id="4" name="Rectangle 5">
            <a:extLst>
              <a:ext uri="{FF2B5EF4-FFF2-40B4-BE49-F238E27FC236}">
                <a16:creationId xmlns:a16="http://schemas.microsoft.com/office/drawing/2014/main" id="{C67D64E9-97D5-A9A7-FE3B-AE284AC273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sp>
        <p:nvSpPr>
          <p:cNvPr id="10" name="PoljeZBesedilom 9">
            <a:extLst>
              <a:ext uri="{FF2B5EF4-FFF2-40B4-BE49-F238E27FC236}">
                <a16:creationId xmlns:a16="http://schemas.microsoft.com/office/drawing/2014/main" id="{314FAF99-9685-F73F-AB4A-2D63F551C17C}"/>
              </a:ext>
            </a:extLst>
          </p:cNvPr>
          <p:cNvSpPr txBox="1"/>
          <p:nvPr/>
        </p:nvSpPr>
        <p:spPr>
          <a:xfrm>
            <a:off x="494521" y="228600"/>
            <a:ext cx="9666515" cy="923330"/>
          </a:xfrm>
          <a:prstGeom prst="rect">
            <a:avLst/>
          </a:prstGeom>
          <a:noFill/>
        </p:spPr>
        <p:txBody>
          <a:bodyPr wrap="square" rtlCol="0">
            <a:spAutoFit/>
          </a:bodyPr>
          <a:lstStyle/>
          <a:p>
            <a:r>
              <a:rPr lang="sl-SI" sz="5400" dirty="0">
                <a:latin typeface="Aptos" panose="020B0004020202020204" pitchFamily="34" charset="0"/>
              </a:rPr>
              <a:t>SLOVENSKI ZNAKOVNI JEZIK </a:t>
            </a:r>
          </a:p>
        </p:txBody>
      </p:sp>
      <p:sp>
        <p:nvSpPr>
          <p:cNvPr id="14" name="PoljeZBesedilom 13">
            <a:extLst>
              <a:ext uri="{FF2B5EF4-FFF2-40B4-BE49-F238E27FC236}">
                <a16:creationId xmlns:a16="http://schemas.microsoft.com/office/drawing/2014/main" id="{5D7267BA-7EB0-6A33-F9E5-45C86EDC49FA}"/>
              </a:ext>
            </a:extLst>
          </p:cNvPr>
          <p:cNvSpPr txBox="1"/>
          <p:nvPr/>
        </p:nvSpPr>
        <p:spPr>
          <a:xfrm>
            <a:off x="74645" y="2544569"/>
            <a:ext cx="12192000" cy="3827202"/>
          </a:xfrm>
          <a:prstGeom prst="rect">
            <a:avLst/>
          </a:prstGeom>
          <a:noFill/>
        </p:spPr>
        <p:txBody>
          <a:bodyPr wrap="square">
            <a:spAutoFit/>
          </a:bodyPr>
          <a:lstStyle/>
          <a:p>
            <a:pPr marL="80645">
              <a:lnSpc>
                <a:spcPct val="107000"/>
              </a:lnSpc>
              <a:spcAft>
                <a:spcPts val="800"/>
              </a:spcAft>
            </a:pPr>
            <a:r>
              <a:rPr lang="sl-SI" sz="2800" b="1" i="1" kern="100" dirty="0">
                <a:solidFill>
                  <a:srgbClr val="000000"/>
                </a:solidFill>
                <a:effectLst/>
                <a:latin typeface="Aptos" panose="020B0004020202020204" pitchFamily="34" charset="0"/>
                <a:ea typeface="Arial" panose="020B0604020202020204" pitchFamily="34" charset="0"/>
              </a:rPr>
              <a:t>Novi 62.a člen Ustave RS</a:t>
            </a:r>
            <a:endParaRPr lang="sl-SI" sz="2800" kern="100" dirty="0">
              <a:solidFill>
                <a:srgbClr val="000000"/>
              </a:solidFill>
              <a:effectLst/>
              <a:latin typeface="Aptos" panose="020B0004020202020204" pitchFamily="34" charset="0"/>
              <a:ea typeface="Calibri" panose="020F0502020204030204" pitchFamily="34" charset="0"/>
            </a:endParaRPr>
          </a:p>
          <a:p>
            <a:pPr marL="86995" marR="379730" indent="-6350">
              <a:lnSpc>
                <a:spcPct val="106000"/>
              </a:lnSpc>
              <a:spcAft>
                <a:spcPts val="45"/>
              </a:spcAft>
            </a:pPr>
            <a:r>
              <a:rPr lang="sl-SI" sz="2800" i="1" kern="100" dirty="0">
                <a:solidFill>
                  <a:srgbClr val="000000"/>
                </a:solidFill>
                <a:effectLst/>
                <a:latin typeface="Aptos" panose="020B0004020202020204" pitchFamily="34" charset="0"/>
                <a:ea typeface="Arial" panose="020B0604020202020204" pitchFamily="34" charset="0"/>
              </a:rPr>
              <a:t>»Zagotovljena sta svobodna uporaba in razvoj slovenskega znakovnega jezika. </a:t>
            </a:r>
            <a:endParaRPr lang="sl-SI" sz="2800" kern="100" dirty="0">
              <a:solidFill>
                <a:srgbClr val="000000"/>
              </a:solidFill>
              <a:effectLst/>
              <a:latin typeface="Aptos" panose="020B0004020202020204" pitchFamily="34" charset="0"/>
              <a:ea typeface="Calibri" panose="020F0502020204030204" pitchFamily="34" charset="0"/>
            </a:endParaRPr>
          </a:p>
          <a:p>
            <a:pPr marL="86995" marR="379730" indent="-6350">
              <a:lnSpc>
                <a:spcPct val="106000"/>
              </a:lnSpc>
              <a:spcAft>
                <a:spcPts val="45"/>
              </a:spcAft>
            </a:pPr>
            <a:r>
              <a:rPr lang="sl-SI" sz="2800" i="1" kern="100" dirty="0">
                <a:solidFill>
                  <a:srgbClr val="000000"/>
                </a:solidFill>
                <a:effectLst/>
                <a:latin typeface="Aptos" panose="020B0004020202020204" pitchFamily="34" charset="0"/>
                <a:ea typeface="Arial" panose="020B0604020202020204" pitchFamily="34" charset="0"/>
              </a:rPr>
              <a:t>Na območjih občin, kjer sta uradna jezika tudi italijanščina ali madžarščina, je zagotovljena svobodna uporaba italijanskega in madžarskega znakovnega jezika. Uporabo teh jezikov in položaj njihovih uporabnikov ureja zakon. Svobodno uporabo in razvoj jezika gluho-slepih ureja zakon.«</a:t>
            </a:r>
            <a:endParaRPr lang="sl-SI" sz="2800" kern="100" dirty="0">
              <a:solidFill>
                <a:srgbClr val="000000"/>
              </a:solidFill>
              <a:effectLst/>
              <a:latin typeface="Aptos" panose="020B0004020202020204" pitchFamily="34" charset="0"/>
              <a:ea typeface="Calibri" panose="020F0502020204030204" pitchFamily="34" charset="0"/>
            </a:endParaRPr>
          </a:p>
          <a:p>
            <a:r>
              <a:rPr lang="sl-SI" sz="2800" b="1" dirty="0">
                <a:solidFill>
                  <a:srgbClr val="000000"/>
                </a:solidFill>
                <a:effectLst/>
                <a:latin typeface="Aptos" panose="020B0004020202020204" pitchFamily="34" charset="0"/>
                <a:ea typeface="Arial" panose="020B0604020202020204" pitchFamily="34" charset="0"/>
              </a:rPr>
              <a:t>Slovenski znakovni jezik </a:t>
            </a:r>
            <a:r>
              <a:rPr lang="sl-SI" sz="2800" dirty="0">
                <a:solidFill>
                  <a:srgbClr val="000000"/>
                </a:solidFill>
                <a:effectLst/>
                <a:latin typeface="Aptos" panose="020B0004020202020204" pitchFamily="34" charset="0"/>
                <a:ea typeface="Arial" panose="020B0604020202020204" pitchFamily="34" charset="0"/>
              </a:rPr>
              <a:t>je znakovni jezik, ki ga uporabljajo osebe z okvaro </a:t>
            </a:r>
            <a:endParaRPr lang="sl-SI" sz="2800" dirty="0">
              <a:latin typeface="Aptos" panose="020B0004020202020204" pitchFamily="34" charset="0"/>
            </a:endParaRPr>
          </a:p>
        </p:txBody>
      </p:sp>
    </p:spTree>
    <p:extLst>
      <p:ext uri="{BB962C8B-B14F-4D97-AF65-F5344CB8AC3E}">
        <p14:creationId xmlns:p14="http://schemas.microsoft.com/office/powerpoint/2010/main" val="3684487505"/>
      </p:ext>
    </p:extLst>
  </p:cSld>
  <p:clrMapOvr>
    <a:masterClrMapping/>
  </p:clrMapOvr>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414</TotalTime>
  <Words>768</Words>
  <Application>Microsoft Office PowerPoint</Application>
  <PresentationFormat>Širokozaslonsko</PresentationFormat>
  <Paragraphs>79</Paragraphs>
  <Slides>15</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15</vt:i4>
      </vt:variant>
    </vt:vector>
  </HeadingPairs>
  <TitlesOfParts>
    <vt:vector size="21" baseType="lpstr">
      <vt:lpstr>Aptos</vt:lpstr>
      <vt:lpstr>Arial</vt:lpstr>
      <vt:lpstr>Calibri</vt:lpstr>
      <vt:lpstr>Calibri Light</vt:lpstr>
      <vt:lpstr>Wingdings</vt:lpstr>
      <vt:lpstr>Retrospektiva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Nika</dc:creator>
  <cp:lastModifiedBy>Nika</cp:lastModifiedBy>
  <cp:revision>12</cp:revision>
  <dcterms:created xsi:type="dcterms:W3CDTF">2023-11-30T08:04:06Z</dcterms:created>
  <dcterms:modified xsi:type="dcterms:W3CDTF">2025-12-02T11:59:22Z</dcterms:modified>
</cp:coreProperties>
</file>